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2"/>
  </p:notesMasterIdLst>
  <p:sldIdLst>
    <p:sldId id="256" r:id="rId2"/>
    <p:sldId id="299" r:id="rId3"/>
    <p:sldId id="300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5" r:id="rId12"/>
    <p:sldId id="286" r:id="rId13"/>
    <p:sldId id="287" r:id="rId14"/>
    <p:sldId id="288" r:id="rId15"/>
    <p:sldId id="301" r:id="rId16"/>
    <p:sldId id="303" r:id="rId17"/>
    <p:sldId id="304" r:id="rId18"/>
    <p:sldId id="305" r:id="rId19"/>
    <p:sldId id="306" r:id="rId20"/>
    <p:sldId id="274" r:id="rId21"/>
  </p:sldIdLst>
  <p:sldSz cx="9144000" cy="5143500" type="screen16x9"/>
  <p:notesSz cx="6858000" cy="9144000"/>
  <p:embeddedFontLst>
    <p:embeddedFont>
      <p:font typeface="Proxima Nova" panose="020B060402020202020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413">
          <p15:clr>
            <a:srgbClr val="A4A3A4"/>
          </p15:clr>
        </p15:guide>
        <p15:guide id="3" orient="horz" pos="672">
          <p15:clr>
            <a:srgbClr val="9AA0A6"/>
          </p15:clr>
        </p15:guide>
        <p15:guide id="4" orient="horz" pos="360">
          <p15:clr>
            <a:srgbClr val="747775"/>
          </p15:clr>
        </p15:guide>
        <p15:guide id="5" orient="horz" pos="442">
          <p15:clr>
            <a:srgbClr val="747775"/>
          </p15:clr>
        </p15:guide>
        <p15:guide id="6" orient="horz" pos="395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B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8AC950-198D-4D1C-B489-C1E2C37F327E}">
  <a:tblStyle styleId="{5A8AC950-198D-4D1C-B489-C1E2C37F32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A9E1332-BF13-4C63-A52C-22CFB4711FFC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689" autoAdjust="0"/>
  </p:normalViewPr>
  <p:slideViewPr>
    <p:cSldViewPr snapToGrid="0">
      <p:cViewPr varScale="1">
        <p:scale>
          <a:sx n="75" d="100"/>
          <a:sy n="75" d="100"/>
        </p:scale>
        <p:origin x="1152" y="72"/>
      </p:cViewPr>
      <p:guideLst>
        <p:guide orient="horz" pos="1620"/>
        <p:guide pos="2413"/>
        <p:guide orient="horz" pos="672"/>
        <p:guide orient="horz" pos="360"/>
        <p:guide orient="horz" pos="442"/>
        <p:guide orient="horz" pos="3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ad1fb635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ad1fb635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655600" y="1870650"/>
            <a:ext cx="3188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00A4B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571" y="257575"/>
            <a:ext cx="300037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7">
  <p:cSld name="TITLE_AND_BODY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311700" y="54775"/>
            <a:ext cx="711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606" y="144325"/>
            <a:ext cx="158953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8">
  <p:cSld name="TITLE_AND_BODY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11700" y="54775"/>
            <a:ext cx="711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606" y="144325"/>
            <a:ext cx="158953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9">
  <p:cSld name="TITLE_AND_BODY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54775"/>
            <a:ext cx="711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606" y="144325"/>
            <a:ext cx="158953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0">
  <p:cSld name="TITLE_AND_BODY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54775"/>
            <a:ext cx="711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606" y="144325"/>
            <a:ext cx="158953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1">
  <p:cSld name="TITLE_AND_BODY_1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54775"/>
            <a:ext cx="711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606" y="144325"/>
            <a:ext cx="158953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2">
  <p:cSld name="TITLE_AND_BODY_1_1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54775"/>
            <a:ext cx="711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16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606" y="144325"/>
            <a:ext cx="158953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body" idx="2"/>
          </p:nvPr>
        </p:nvSpPr>
        <p:spPr>
          <a:xfrm>
            <a:off x="311700" y="2905075"/>
            <a:ext cx="8520600" cy="16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014025" y="450150"/>
            <a:ext cx="4770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F9B3-66CF-EEDD-894B-E69B39FC0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BCCC4-67F2-5AC6-0686-1960D16DB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0B528-5D56-9C85-0053-69FD621BB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BF88A-417A-47C6-934C-EA70EBB46BA4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58D64-0AB4-8E99-4512-1B1675A51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53BA8-ED9B-6CC5-A7A3-02107F59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D64B-BE0A-4876-82F4-C00373B585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972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11600" y="1182125"/>
            <a:ext cx="4077300" cy="29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54779"/>
            <a:ext cx="5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523" y="144324"/>
            <a:ext cx="158962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/>
        </p:nvSpPr>
        <p:spPr>
          <a:xfrm>
            <a:off x="311700" y="4749025"/>
            <a:ext cx="265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Unit#1 Data Structures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" name="Google Shape;27;p5"/>
          <p:cNvSpPr txBox="1"/>
          <p:nvPr/>
        </p:nvSpPr>
        <p:spPr>
          <a:xfrm>
            <a:off x="3245250" y="4749025"/>
            <a:ext cx="265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Department of Information Technology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54779"/>
            <a:ext cx="5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0694" y="144325"/>
            <a:ext cx="158045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4779"/>
            <a:ext cx="5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0694" y="144325"/>
            <a:ext cx="158045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311700" y="54779"/>
            <a:ext cx="5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0694" y="144325"/>
            <a:ext cx="158045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311700" y="54779"/>
            <a:ext cx="5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606" y="144325"/>
            <a:ext cx="158953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5">
  <p:cSld name="TITLE_AND_BODY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311700" y="54779"/>
            <a:ext cx="5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606" y="144325"/>
            <a:ext cx="158953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6">
  <p:cSld name="TITLE_AND_BODY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311700" y="54779"/>
            <a:ext cx="5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606" y="144325"/>
            <a:ext cx="158953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4779"/>
            <a:ext cx="592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800"/>
              <a:buFont typeface="Proxima Nova"/>
              <a:buNone/>
              <a:defRPr sz="280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800"/>
              <a:buFont typeface="Proxima Nova"/>
              <a:buNone/>
              <a:defRPr sz="280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800"/>
              <a:buFont typeface="Proxima Nova"/>
              <a:buNone/>
              <a:defRPr sz="280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800"/>
              <a:buFont typeface="Proxima Nova"/>
              <a:buNone/>
              <a:defRPr sz="280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800"/>
              <a:buFont typeface="Proxima Nova"/>
              <a:buNone/>
              <a:defRPr sz="280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800"/>
              <a:buFont typeface="Proxima Nova"/>
              <a:buNone/>
              <a:defRPr sz="280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800"/>
              <a:buFont typeface="Proxima Nova"/>
              <a:buNone/>
              <a:defRPr sz="280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800"/>
              <a:buFont typeface="Proxima Nova"/>
              <a:buNone/>
              <a:defRPr sz="280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800"/>
              <a:buFont typeface="Proxima Nova"/>
              <a:buNone/>
              <a:defRPr sz="280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8" r:id="rId18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event-binding" TargetMode="External"/><Relationship Id="rId2" Type="http://schemas.openxmlformats.org/officeDocument/2006/relationships/hyperlink" Target="https://angular.io/guide/property-binding" TargetMode="Externa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subTitle" idx="1"/>
          </p:nvPr>
        </p:nvSpPr>
        <p:spPr>
          <a:xfrm>
            <a:off x="3830350" y="1337250"/>
            <a:ext cx="5142000" cy="22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IN" sz="3000" dirty="0"/>
              <a:t>Unit </a:t>
            </a:r>
            <a:r>
              <a:rPr lang="en-IN" sz="3000" dirty="0" smtClean="0"/>
              <a:t>-5. Angular</a:t>
            </a:r>
            <a:endParaRPr lang="en-IN" sz="30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lang="en-US" sz="30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lang="en-US" sz="30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US" dirty="0"/>
              <a:t>A</a:t>
            </a:r>
            <a:r>
              <a:rPr lang="en-IN" dirty="0" err="1"/>
              <a:t>dvanced</a:t>
            </a:r>
            <a:r>
              <a:rPr lang="en-IN" dirty="0"/>
              <a:t> Web Technology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lang="en-US" sz="2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lang="en-US" sz="2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US" sz="2400" dirty="0"/>
              <a:t>Dept. of C</a:t>
            </a:r>
            <a:r>
              <a:rPr lang="en-IN" sz="2400" dirty="0" err="1"/>
              <a:t>omputer</a:t>
            </a:r>
            <a:r>
              <a:rPr lang="en-IN" sz="2400" dirty="0"/>
              <a:t> Engineering</a:t>
            </a:r>
            <a:endParaRPr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6BC4F-C368-970E-970E-38372F9C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97"/>
            <a:ext cx="7886700" cy="55306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Example - 1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7D10F-857F-D794-2EBB-3C5BB059C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696862"/>
            <a:ext cx="7886700" cy="4302842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Design a web page to utilize property binding and event binding concepts using button and textbox controls.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36CE3E-3F95-2BB0-60DF-132B9F8E2411}"/>
              </a:ext>
            </a:extLst>
          </p:cNvPr>
          <p:cNvSpPr/>
          <p:nvPr/>
        </p:nvSpPr>
        <p:spPr>
          <a:xfrm>
            <a:off x="0" y="1648133"/>
            <a:ext cx="3926758" cy="34953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export class </a:t>
            </a:r>
            <a:r>
              <a:rPr lang="en-US" sz="1500" dirty="0" err="1">
                <a:solidFill>
                  <a:schemeClr val="tx1"/>
                </a:solidFill>
              </a:rPr>
              <a:t>AppComponent</a:t>
            </a:r>
            <a:r>
              <a:rPr lang="en-US" sz="1500" dirty="0">
                <a:solidFill>
                  <a:schemeClr val="tx1"/>
                </a:solidFill>
              </a:rPr>
              <a:t> {</a:t>
            </a:r>
          </a:p>
          <a:p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</a:rPr>
              <a:t>Sem</a:t>
            </a:r>
            <a:r>
              <a:rPr lang="en-US" sz="1500" dirty="0" smtClean="0">
                <a:solidFill>
                  <a:schemeClr val="tx1"/>
                </a:solidFill>
              </a:rPr>
              <a:t> </a:t>
            </a:r>
            <a:r>
              <a:rPr lang="en-US" sz="1500" dirty="0">
                <a:solidFill>
                  <a:schemeClr val="tx1"/>
                </a:solidFill>
              </a:rPr>
              <a:t>= "4th Semester";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</a:rPr>
              <a:t>newSubject</a:t>
            </a:r>
            <a:r>
              <a:rPr lang="en-US" sz="1500" dirty="0" smtClean="0">
                <a:solidFill>
                  <a:schemeClr val="tx1"/>
                </a:solidFill>
              </a:rPr>
              <a:t> </a:t>
            </a:r>
            <a:r>
              <a:rPr lang="en-US" sz="1500" dirty="0">
                <a:solidFill>
                  <a:schemeClr val="tx1"/>
                </a:solidFill>
              </a:rPr>
              <a:t>= “MPT";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</a:rPr>
              <a:t>subjectList</a:t>
            </a:r>
            <a:r>
              <a:rPr lang="en-US" sz="1500" dirty="0" smtClean="0">
                <a:solidFill>
                  <a:schemeClr val="tx1"/>
                </a:solidFill>
              </a:rPr>
              <a:t> </a:t>
            </a:r>
            <a:r>
              <a:rPr lang="en-US" sz="1500" dirty="0">
                <a:solidFill>
                  <a:schemeClr val="tx1"/>
                </a:solidFill>
              </a:rPr>
              <a:t>= ['JAVA’, ‘Python’];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smtClean="0">
                <a:solidFill>
                  <a:schemeClr val="tx1"/>
                </a:solidFill>
              </a:rPr>
              <a:t>    </a:t>
            </a:r>
            <a:r>
              <a:rPr lang="en-US" sz="1500" dirty="0" err="1">
                <a:solidFill>
                  <a:schemeClr val="tx1"/>
                </a:solidFill>
              </a:rPr>
              <a:t>addSubject</a:t>
            </a:r>
            <a:r>
              <a:rPr lang="en-US" sz="1500" dirty="0">
                <a:solidFill>
                  <a:schemeClr val="tx1"/>
                </a:solidFill>
              </a:rPr>
              <a:t>(){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</a:t>
            </a:r>
            <a:r>
              <a:rPr lang="en-US" sz="1500" dirty="0" smtClean="0">
                <a:solidFill>
                  <a:schemeClr val="tx1"/>
                </a:solidFill>
              </a:rPr>
              <a:t>  </a:t>
            </a:r>
            <a:r>
              <a:rPr lang="en-US" sz="1500" dirty="0" err="1" smtClean="0">
                <a:solidFill>
                  <a:schemeClr val="tx1"/>
                </a:solidFill>
              </a:rPr>
              <a:t>this.subjectList.push</a:t>
            </a:r>
            <a:r>
              <a:rPr lang="en-US" sz="1500" dirty="0" smtClean="0">
                <a:solidFill>
                  <a:schemeClr val="tx1"/>
                </a:solidFill>
              </a:rPr>
              <a:t>(</a:t>
            </a:r>
            <a:r>
              <a:rPr lang="en-US" sz="1500" dirty="0" err="1" smtClean="0">
                <a:solidFill>
                  <a:schemeClr val="tx1"/>
                </a:solidFill>
              </a:rPr>
              <a:t>this.newSubject</a:t>
            </a:r>
            <a:r>
              <a:rPr lang="en-US" sz="1500" dirty="0">
                <a:solidFill>
                  <a:schemeClr val="tx1"/>
                </a:solidFill>
              </a:rPr>
              <a:t>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}</a:t>
            </a: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  <a:endParaRPr lang="en-IN" sz="15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E881F3-2F28-86A4-F0E6-04F1E6D4111C}"/>
              </a:ext>
            </a:extLst>
          </p:cNvPr>
          <p:cNvSpPr/>
          <p:nvPr/>
        </p:nvSpPr>
        <p:spPr>
          <a:xfrm>
            <a:off x="4004188" y="1648132"/>
            <a:ext cx="5139812" cy="34953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500" dirty="0" smtClean="0">
                <a:solidFill>
                  <a:schemeClr val="tx1"/>
                </a:solidFill>
              </a:rPr>
              <a:t>&lt;</a:t>
            </a:r>
            <a:r>
              <a:rPr lang="en-US" sz="1500" dirty="0">
                <a:solidFill>
                  <a:schemeClr val="tx1"/>
                </a:solidFill>
              </a:rPr>
              <a:t>h2&gt;{{Sem}} Subjects&lt;/h2&gt;</a:t>
            </a:r>
          </a:p>
          <a:p>
            <a:r>
              <a:rPr lang="en-US" sz="1500" dirty="0">
                <a:solidFill>
                  <a:schemeClr val="tx1"/>
                </a:solidFill>
              </a:rPr>
              <a:t>Enter Subject Name: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&lt;input type="text" [(</a:t>
            </a:r>
            <a:r>
              <a:rPr lang="en-US" sz="1500" dirty="0" err="1">
                <a:solidFill>
                  <a:schemeClr val="tx1"/>
                </a:solidFill>
              </a:rPr>
              <a:t>ngModel</a:t>
            </a:r>
            <a:r>
              <a:rPr lang="en-US" sz="1500" dirty="0">
                <a:solidFill>
                  <a:schemeClr val="tx1"/>
                </a:solidFill>
              </a:rPr>
              <a:t>)]="</a:t>
            </a:r>
            <a:r>
              <a:rPr lang="en-US" sz="1500" dirty="0" err="1">
                <a:solidFill>
                  <a:schemeClr val="tx1"/>
                </a:solidFill>
              </a:rPr>
              <a:t>newSubject</a:t>
            </a:r>
            <a:r>
              <a:rPr lang="en-US" sz="1500" dirty="0">
                <a:solidFill>
                  <a:schemeClr val="tx1"/>
                </a:solidFill>
              </a:rPr>
              <a:t>"/&gt;</a:t>
            </a:r>
          </a:p>
          <a:p>
            <a:r>
              <a:rPr lang="en-US" sz="1500" dirty="0">
                <a:solidFill>
                  <a:schemeClr val="tx1"/>
                </a:solidFill>
              </a:rPr>
              <a:t>&lt;</a:t>
            </a:r>
            <a:r>
              <a:rPr lang="en-US" sz="1500" dirty="0" err="1">
                <a:solidFill>
                  <a:schemeClr val="tx1"/>
                </a:solidFill>
              </a:rPr>
              <a:t>br</a:t>
            </a:r>
            <a:r>
              <a:rPr lang="en-US" sz="1500" dirty="0">
                <a:solidFill>
                  <a:schemeClr val="tx1"/>
                </a:solidFill>
              </a:rPr>
              <a:t>&gt;</a:t>
            </a:r>
          </a:p>
          <a:p>
            <a:r>
              <a:rPr lang="en-US" sz="1500" dirty="0">
                <a:solidFill>
                  <a:schemeClr val="tx1"/>
                </a:solidFill>
              </a:rPr>
              <a:t>&lt;button [disabled]="!</a:t>
            </a:r>
            <a:r>
              <a:rPr lang="en-US" sz="1500" dirty="0" err="1">
                <a:solidFill>
                  <a:schemeClr val="tx1"/>
                </a:solidFill>
              </a:rPr>
              <a:t>newSubject</a:t>
            </a:r>
            <a:r>
              <a:rPr lang="en-US" sz="1500" dirty="0">
                <a:solidFill>
                  <a:schemeClr val="tx1"/>
                </a:solidFill>
              </a:rPr>
              <a:t>" (click)="</a:t>
            </a:r>
            <a:r>
              <a:rPr lang="en-US" sz="1500" dirty="0" err="1">
                <a:solidFill>
                  <a:schemeClr val="tx1"/>
                </a:solidFill>
              </a:rPr>
              <a:t>addSubject</a:t>
            </a:r>
            <a:r>
              <a:rPr lang="en-US" sz="1500" dirty="0">
                <a:solidFill>
                  <a:schemeClr val="tx1"/>
                </a:solidFill>
              </a:rPr>
              <a:t>()"&gt;Add Subject&lt;/button&gt;</a:t>
            </a:r>
          </a:p>
          <a:p>
            <a:r>
              <a:rPr lang="en-US" sz="1500" dirty="0">
                <a:solidFill>
                  <a:schemeClr val="tx1"/>
                </a:solidFill>
              </a:rPr>
              <a:t>&lt;</a:t>
            </a:r>
            <a:r>
              <a:rPr lang="en-US" sz="1500" dirty="0" err="1">
                <a:solidFill>
                  <a:schemeClr val="tx1"/>
                </a:solidFill>
              </a:rPr>
              <a:t>br</a:t>
            </a:r>
            <a:r>
              <a:rPr lang="en-US" sz="1500" dirty="0">
                <a:solidFill>
                  <a:schemeClr val="tx1"/>
                </a:solidFill>
              </a:rPr>
              <a:t>&gt;&lt;</a:t>
            </a:r>
            <a:r>
              <a:rPr lang="en-US" sz="1500" dirty="0" err="1">
                <a:solidFill>
                  <a:schemeClr val="tx1"/>
                </a:solidFill>
              </a:rPr>
              <a:t>br</a:t>
            </a:r>
            <a:r>
              <a:rPr lang="en-US" sz="1500" dirty="0">
                <a:solidFill>
                  <a:schemeClr val="tx1"/>
                </a:solidFill>
              </a:rPr>
              <a:t>&gt;</a:t>
            </a:r>
          </a:p>
          <a:p>
            <a:r>
              <a:rPr lang="en-US" sz="1500" dirty="0">
                <a:solidFill>
                  <a:schemeClr val="tx1"/>
                </a:solidFill>
              </a:rPr>
              <a:t>&lt;span&gt;Your subject is: {{</a:t>
            </a:r>
            <a:r>
              <a:rPr lang="en-US" sz="1500" dirty="0" err="1">
                <a:solidFill>
                  <a:schemeClr val="tx1"/>
                </a:solidFill>
              </a:rPr>
              <a:t>newSubject</a:t>
            </a:r>
            <a:r>
              <a:rPr lang="en-US" sz="1500" dirty="0">
                <a:solidFill>
                  <a:schemeClr val="tx1"/>
                </a:solidFill>
              </a:rPr>
              <a:t>}}&lt;/span&gt;</a:t>
            </a:r>
          </a:p>
          <a:p>
            <a:r>
              <a:rPr lang="en-US" sz="1500" dirty="0">
                <a:solidFill>
                  <a:schemeClr val="tx1"/>
                </a:solidFill>
              </a:rPr>
              <a:t>&lt;</a:t>
            </a:r>
            <a:r>
              <a:rPr lang="en-US" sz="1500" dirty="0" err="1">
                <a:solidFill>
                  <a:schemeClr val="tx1"/>
                </a:solidFill>
              </a:rPr>
              <a:t>br</a:t>
            </a:r>
            <a:r>
              <a:rPr lang="en-US" sz="1500" dirty="0">
                <a:solidFill>
                  <a:schemeClr val="tx1"/>
                </a:solidFill>
              </a:rPr>
              <a:t>&gt;&lt;</a:t>
            </a:r>
            <a:r>
              <a:rPr lang="en-US" sz="1500" dirty="0" err="1">
                <a:solidFill>
                  <a:schemeClr val="tx1"/>
                </a:solidFill>
              </a:rPr>
              <a:t>br</a:t>
            </a:r>
            <a:r>
              <a:rPr lang="en-US" sz="1500" dirty="0">
                <a:solidFill>
                  <a:schemeClr val="tx1"/>
                </a:solidFill>
              </a:rPr>
              <a:t>&gt;</a:t>
            </a:r>
          </a:p>
          <a:p>
            <a:r>
              <a:rPr lang="en-US" sz="1500" dirty="0">
                <a:solidFill>
                  <a:schemeClr val="tx1"/>
                </a:solidFill>
              </a:rPr>
              <a:t>&lt;table border="1"&gt;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&lt;</a:t>
            </a:r>
            <a:r>
              <a:rPr lang="en-US" sz="1500" dirty="0" err="1">
                <a:solidFill>
                  <a:schemeClr val="tx1"/>
                </a:solidFill>
              </a:rPr>
              <a:t>th</a:t>
            </a:r>
            <a:r>
              <a:rPr lang="en-US" sz="1500" dirty="0">
                <a:solidFill>
                  <a:schemeClr val="tx1"/>
                </a:solidFill>
              </a:rPr>
              <a:t>&gt;Subject Name&lt;/</a:t>
            </a:r>
            <a:r>
              <a:rPr lang="en-US" sz="1500" dirty="0" err="1">
                <a:solidFill>
                  <a:schemeClr val="tx1"/>
                </a:solidFill>
              </a:rPr>
              <a:t>th</a:t>
            </a:r>
            <a:r>
              <a:rPr lang="en-US" sz="1500" dirty="0">
                <a:solidFill>
                  <a:schemeClr val="tx1"/>
                </a:solidFill>
              </a:rPr>
              <a:t>&gt;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&lt;tr *</a:t>
            </a:r>
            <a:r>
              <a:rPr lang="en-US" sz="1500" dirty="0" err="1">
                <a:solidFill>
                  <a:schemeClr val="tx1"/>
                </a:solidFill>
              </a:rPr>
              <a:t>ngFor</a:t>
            </a:r>
            <a:r>
              <a:rPr lang="en-US" sz="1500" dirty="0">
                <a:solidFill>
                  <a:schemeClr val="tx1"/>
                </a:solidFill>
              </a:rPr>
              <a:t>="let sub of </a:t>
            </a:r>
            <a:r>
              <a:rPr lang="en-US" sz="1500" dirty="0" err="1">
                <a:solidFill>
                  <a:schemeClr val="tx1"/>
                </a:solidFill>
              </a:rPr>
              <a:t>subjectList</a:t>
            </a:r>
            <a:r>
              <a:rPr lang="en-US" sz="1500" dirty="0">
                <a:solidFill>
                  <a:schemeClr val="tx1"/>
                </a:solidFill>
              </a:rPr>
              <a:t>;"&gt;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&lt;td&gt;{{sub}}&lt;/td&gt;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&lt;/tr&gt;&lt;/table&gt;</a:t>
            </a:r>
          </a:p>
        </p:txBody>
      </p:sp>
    </p:spTree>
    <p:extLst>
      <p:ext uri="{BB962C8B-B14F-4D97-AF65-F5344CB8AC3E}">
        <p14:creationId xmlns:p14="http://schemas.microsoft.com/office/powerpoint/2010/main" val="126568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6BC4F-C368-970E-970E-38372F9C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97"/>
            <a:ext cx="7886700" cy="55306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Example - 2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7D10F-857F-D794-2EBB-3C5BB059C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97" y="696862"/>
            <a:ext cx="4878029" cy="430284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/>
              <a:t>Design component to perform following tasks</a:t>
            </a:r>
          </a:p>
          <a:p>
            <a:pPr marL="517922" indent="-385763" algn="just">
              <a:buAutoNum type="alphaUcParenR"/>
            </a:pPr>
            <a:r>
              <a:rPr lang="en-US" sz="2400" dirty="0"/>
              <a:t>To Add or Remove number of students using textbox and button controls and display it in tabular structure format.</a:t>
            </a:r>
          </a:p>
          <a:p>
            <a:pPr marL="517922" indent="-385763" algn="just">
              <a:buAutoNum type="alphaUcParenR"/>
            </a:pPr>
            <a:r>
              <a:rPr lang="en-US" sz="2400" dirty="0"/>
              <a:t>Give row level remove button option to student table and record should be deleted when click on it..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4117F-BD17-179B-3961-39505994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690" y="542002"/>
            <a:ext cx="3917844" cy="413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0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6BC4F-C368-970E-970E-38372F9C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97"/>
            <a:ext cx="7886700" cy="55306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Example - 2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7D10F-857F-D794-2EBB-3C5BB059C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98" y="696861"/>
            <a:ext cx="3915696" cy="444663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650" b="1" dirty="0"/>
              <a:t>TS</a:t>
            </a:r>
          </a:p>
          <a:p>
            <a:pPr marL="0" indent="0" algn="just">
              <a:buNone/>
            </a:pPr>
            <a:r>
              <a:rPr lang="en-US" sz="1650" dirty="0"/>
              <a:t>export class </a:t>
            </a:r>
            <a:r>
              <a:rPr lang="en-US" sz="1650" dirty="0" err="1"/>
              <a:t>AppComponent</a:t>
            </a:r>
            <a:r>
              <a:rPr lang="en-US" sz="1650" dirty="0"/>
              <a:t> {</a:t>
            </a:r>
          </a:p>
          <a:p>
            <a:pPr marL="0" indent="0" algn="just">
              <a:buNone/>
            </a:pPr>
            <a:r>
              <a:rPr lang="en-US" sz="1650" dirty="0"/>
              <a:t>  title = </a:t>
            </a:r>
            <a:r>
              <a:rPr lang="en-US" sz="1650" dirty="0" smtClean="0"/>
              <a:t>‘</a:t>
            </a:r>
            <a:r>
              <a:rPr lang="en-US" sz="1650" dirty="0" err="1" smtClean="0"/>
              <a:t>Marwadi</a:t>
            </a:r>
            <a:r>
              <a:rPr lang="en-US" sz="1650" dirty="0" smtClean="0"/>
              <a:t> University';</a:t>
            </a:r>
            <a:endParaRPr lang="en-US" sz="1650" dirty="0"/>
          </a:p>
          <a:p>
            <a:pPr marL="0" indent="0" algn="just">
              <a:buNone/>
            </a:pPr>
            <a:r>
              <a:rPr lang="en-US" sz="1650" dirty="0"/>
              <a:t>  </a:t>
            </a:r>
            <a:r>
              <a:rPr lang="en-US" sz="1650" dirty="0" err="1"/>
              <a:t>newStudent</a:t>
            </a:r>
            <a:r>
              <a:rPr lang="en-US" sz="1650" dirty="0"/>
              <a:t>="";</a:t>
            </a:r>
          </a:p>
          <a:p>
            <a:pPr marL="0" indent="0" algn="just">
              <a:buNone/>
            </a:pPr>
            <a:r>
              <a:rPr lang="en-US" sz="1650" dirty="0"/>
              <a:t>  </a:t>
            </a:r>
            <a:r>
              <a:rPr lang="en-US" sz="1650" dirty="0" err="1"/>
              <a:t>studentArray</a:t>
            </a:r>
            <a:r>
              <a:rPr lang="en-US" sz="1650" dirty="0"/>
              <a:t> = ['</a:t>
            </a:r>
            <a:r>
              <a:rPr lang="en-US" sz="1650" dirty="0" err="1"/>
              <a:t>Rahul','Raj','Rohit</a:t>
            </a:r>
            <a:r>
              <a:rPr lang="en-US" sz="1650" dirty="0"/>
              <a:t>'];</a:t>
            </a:r>
          </a:p>
          <a:p>
            <a:pPr marL="0" indent="0" algn="just">
              <a:buNone/>
            </a:pPr>
            <a:r>
              <a:rPr lang="en-US" sz="1650" dirty="0"/>
              <a:t>  </a:t>
            </a:r>
            <a:r>
              <a:rPr lang="en-US" sz="1650" dirty="0" err="1"/>
              <a:t>addNewStudent</a:t>
            </a:r>
            <a:r>
              <a:rPr lang="en-US" sz="1650" dirty="0"/>
              <a:t>(){</a:t>
            </a:r>
          </a:p>
          <a:p>
            <a:pPr marL="0" indent="0" algn="just">
              <a:buNone/>
            </a:pPr>
            <a:r>
              <a:rPr lang="en-US" sz="1650" dirty="0"/>
              <a:t>    </a:t>
            </a:r>
            <a:r>
              <a:rPr lang="en-US" sz="1650" dirty="0" err="1"/>
              <a:t>this.studentArray.push</a:t>
            </a:r>
            <a:r>
              <a:rPr lang="en-US" sz="1650" dirty="0"/>
              <a:t>(</a:t>
            </a:r>
            <a:r>
              <a:rPr lang="en-US" sz="1650" dirty="0" err="1"/>
              <a:t>this.newStudent</a:t>
            </a:r>
            <a:r>
              <a:rPr lang="en-US" sz="1650" dirty="0"/>
              <a:t>);</a:t>
            </a:r>
          </a:p>
          <a:p>
            <a:pPr marL="0" indent="0" algn="just">
              <a:buNone/>
            </a:pPr>
            <a:r>
              <a:rPr lang="en-US" sz="1650" dirty="0"/>
              <a:t>    </a:t>
            </a:r>
            <a:r>
              <a:rPr lang="en-US" sz="1650" dirty="0" err="1"/>
              <a:t>this.newStudent</a:t>
            </a:r>
            <a:r>
              <a:rPr lang="en-US" sz="1650" dirty="0"/>
              <a:t>="";</a:t>
            </a:r>
          </a:p>
          <a:p>
            <a:pPr marL="0" indent="0" algn="just">
              <a:buNone/>
            </a:pPr>
            <a:r>
              <a:rPr lang="en-US" sz="1650" dirty="0"/>
              <a:t>  }</a:t>
            </a:r>
          </a:p>
          <a:p>
            <a:pPr marL="0" indent="0" algn="just">
              <a:buNone/>
            </a:pPr>
            <a:r>
              <a:rPr lang="en-US" sz="1650" dirty="0"/>
              <a:t>  </a:t>
            </a:r>
            <a:r>
              <a:rPr lang="en-US" sz="1650" dirty="0" err="1"/>
              <a:t>removeStudent</a:t>
            </a:r>
            <a:r>
              <a:rPr lang="en-US" sz="1650" dirty="0"/>
              <a:t>(</a:t>
            </a:r>
            <a:r>
              <a:rPr lang="en-US" sz="1650" dirty="0" err="1"/>
              <a:t>i:any</a:t>
            </a:r>
            <a:r>
              <a:rPr lang="en-US" sz="1650" dirty="0"/>
              <a:t>){</a:t>
            </a:r>
          </a:p>
          <a:p>
            <a:pPr marL="0" indent="0" algn="just">
              <a:buNone/>
            </a:pPr>
            <a:r>
              <a:rPr lang="en-US" sz="1650" dirty="0"/>
              <a:t>    if(confirm("Are you sure you want to delete?"))</a:t>
            </a:r>
          </a:p>
          <a:p>
            <a:pPr marL="0" indent="0" algn="just">
              <a:buNone/>
            </a:pPr>
            <a:r>
              <a:rPr lang="en-US" sz="1650" dirty="0"/>
              <a:t>      </a:t>
            </a:r>
            <a:r>
              <a:rPr lang="en-US" sz="1650" dirty="0" err="1"/>
              <a:t>this.studentArray.splice</a:t>
            </a:r>
            <a:r>
              <a:rPr lang="en-US" sz="1650" dirty="0"/>
              <a:t>(i,1);</a:t>
            </a:r>
          </a:p>
          <a:p>
            <a:pPr marL="0" indent="0" algn="just">
              <a:buNone/>
            </a:pPr>
            <a:r>
              <a:rPr lang="en-US" sz="1650" dirty="0"/>
              <a:t>  }</a:t>
            </a:r>
          </a:p>
          <a:p>
            <a:pPr marL="0" indent="0" algn="just">
              <a:buNone/>
            </a:pPr>
            <a:r>
              <a:rPr lang="en-US" sz="1650" dirty="0"/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6B55BA-1EBB-E20E-94BA-6CE8E07D7ACA}"/>
              </a:ext>
            </a:extLst>
          </p:cNvPr>
          <p:cNvSpPr txBox="1">
            <a:spLocks/>
          </p:cNvSpPr>
          <p:nvPr/>
        </p:nvSpPr>
        <p:spPr>
          <a:xfrm>
            <a:off x="4329574" y="1"/>
            <a:ext cx="4814426" cy="51435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50" b="1" dirty="0"/>
              <a:t>HTML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50" dirty="0"/>
              <a:t>&lt;h1&gt;4th Semester Student List&lt;/h1&gt;&lt;</a:t>
            </a:r>
            <a:r>
              <a:rPr lang="en-US" sz="1650" dirty="0" err="1"/>
              <a:t>br</a:t>
            </a:r>
            <a:r>
              <a:rPr lang="en-US" sz="1650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50" dirty="0"/>
              <a:t>&lt;table&gt;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50" dirty="0"/>
              <a:t>  &lt;tr&gt;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50" dirty="0"/>
              <a:t>    &lt;td&gt;Enter Student Name:&lt;/td&gt;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50" dirty="0"/>
              <a:t>    &lt;td&gt;&lt;input type="text“ [(</a:t>
            </a:r>
            <a:r>
              <a:rPr lang="en-US" sz="1650" dirty="0" err="1"/>
              <a:t>ngModel</a:t>
            </a:r>
            <a:r>
              <a:rPr lang="en-US" sz="1650" dirty="0"/>
              <a:t>)]="</a:t>
            </a:r>
            <a:r>
              <a:rPr lang="en-US" sz="1650" dirty="0" err="1"/>
              <a:t>newStudent</a:t>
            </a:r>
            <a:r>
              <a:rPr lang="en-US" sz="1650" dirty="0"/>
              <a:t>“&gt; &lt;/td&gt;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50" dirty="0"/>
              <a:t>  &lt;/tr&gt;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50" dirty="0"/>
              <a:t>  &lt;tr&gt;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50" dirty="0"/>
              <a:t>    &lt;td align=center </a:t>
            </a:r>
            <a:r>
              <a:rPr lang="en-US" sz="1650" dirty="0" err="1"/>
              <a:t>colspan</a:t>
            </a:r>
            <a:r>
              <a:rPr lang="en-US" sz="1650" dirty="0"/>
              <a:t>="2"&gt;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50" dirty="0"/>
              <a:t>      &lt;button [disabled]="!</a:t>
            </a:r>
            <a:r>
              <a:rPr lang="en-US" sz="1650" dirty="0" err="1"/>
              <a:t>newStudent</a:t>
            </a:r>
            <a:r>
              <a:rPr lang="en-US" sz="1650" dirty="0"/>
              <a:t>" (click)="</a:t>
            </a:r>
            <a:r>
              <a:rPr lang="en-US" sz="1650" dirty="0" err="1"/>
              <a:t>addNewStudent</a:t>
            </a:r>
            <a:r>
              <a:rPr lang="en-US" sz="1650" dirty="0"/>
              <a:t>()"&gt; Add Student&lt;/button&gt;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50" dirty="0"/>
              <a:t>    &lt;/td&gt;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50" dirty="0"/>
              <a:t>  &lt;/tr&gt;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50" dirty="0"/>
              <a:t>&lt;/table&gt; &lt;</a:t>
            </a:r>
            <a:r>
              <a:rPr lang="en-US" sz="1650" dirty="0" err="1"/>
              <a:t>br</a:t>
            </a:r>
            <a:r>
              <a:rPr lang="en-US" sz="1650" dirty="0"/>
              <a:t>&gt; &lt;</a:t>
            </a:r>
            <a:r>
              <a:rPr lang="en-US" sz="1650" dirty="0" err="1"/>
              <a:t>br</a:t>
            </a:r>
            <a:r>
              <a:rPr lang="en-US" sz="1650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50" dirty="0"/>
              <a:t>&lt;table border="1"&gt;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50" dirty="0"/>
              <a:t>  &lt;tr *</a:t>
            </a:r>
            <a:r>
              <a:rPr lang="en-US" sz="1650" dirty="0" err="1"/>
              <a:t>ngFor</a:t>
            </a:r>
            <a:r>
              <a:rPr lang="en-US" sz="1650" dirty="0"/>
              <a:t>="let stud of </a:t>
            </a:r>
            <a:r>
              <a:rPr lang="en-US" sz="1650" dirty="0" err="1"/>
              <a:t>studentArray;let</a:t>
            </a:r>
            <a:r>
              <a:rPr lang="en-US" sz="1650" dirty="0"/>
              <a:t> </a:t>
            </a:r>
            <a:r>
              <a:rPr lang="en-US" sz="1650" dirty="0" err="1"/>
              <a:t>i</a:t>
            </a:r>
            <a:r>
              <a:rPr lang="en-US" sz="1650" dirty="0"/>
              <a:t> = index"&gt;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50" dirty="0"/>
              <a:t>    &lt;td&gt;{{stud}}&lt;/td&gt;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50" dirty="0"/>
              <a:t>    &lt;td&gt;&lt;button (click)="</a:t>
            </a:r>
            <a:r>
              <a:rPr lang="en-US" sz="1650" dirty="0" err="1"/>
              <a:t>removeStudent</a:t>
            </a:r>
            <a:r>
              <a:rPr lang="en-US" sz="1650" dirty="0"/>
              <a:t>(</a:t>
            </a:r>
            <a:r>
              <a:rPr lang="en-US" sz="1650" dirty="0" err="1"/>
              <a:t>i</a:t>
            </a:r>
            <a:r>
              <a:rPr lang="en-US" sz="1650" dirty="0"/>
              <a:t>)"&gt; Delete&lt;/button&gt;&lt;/td&gt;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50" dirty="0"/>
              <a:t>  &lt;/tr&gt; &lt;/table&gt;</a:t>
            </a:r>
          </a:p>
        </p:txBody>
      </p:sp>
    </p:spTree>
    <p:extLst>
      <p:ext uri="{BB962C8B-B14F-4D97-AF65-F5344CB8AC3E}">
        <p14:creationId xmlns:p14="http://schemas.microsoft.com/office/powerpoint/2010/main" val="127666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6BC4F-C368-970E-970E-38372F9C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97"/>
            <a:ext cx="7886700" cy="5999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Pipe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7D10F-857F-D794-2EBB-3C5BB059C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10" y="663678"/>
            <a:ext cx="8672051" cy="4336026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2400" dirty="0"/>
              <a:t>A </a:t>
            </a:r>
            <a:r>
              <a:rPr lang="en-US" sz="2400" dirty="0">
                <a:solidFill>
                  <a:srgbClr val="FF0000"/>
                </a:solidFill>
              </a:rPr>
              <a:t>pipe</a:t>
            </a:r>
            <a:r>
              <a:rPr lang="en-US" sz="2400" dirty="0"/>
              <a:t> takes in data as input and transforms it to a desired output.</a:t>
            </a:r>
          </a:p>
          <a:p>
            <a:pPr algn="just"/>
            <a:r>
              <a:rPr lang="en-US" sz="2400" dirty="0"/>
              <a:t>We use a pipe with the </a:t>
            </a:r>
            <a:r>
              <a:rPr lang="en-US" sz="2400" dirty="0">
                <a:solidFill>
                  <a:srgbClr val="FF0000"/>
                </a:solidFill>
              </a:rPr>
              <a:t>|</a:t>
            </a:r>
            <a:r>
              <a:rPr lang="en-US" sz="2400" dirty="0"/>
              <a:t> syntax in the template, the</a:t>
            </a:r>
            <a:r>
              <a:rPr lang="en-US" sz="2400" dirty="0">
                <a:solidFill>
                  <a:srgbClr val="FF0000"/>
                </a:solidFill>
              </a:rPr>
              <a:t> |</a:t>
            </a:r>
            <a:r>
              <a:rPr lang="en-US" sz="2400" dirty="0"/>
              <a:t> character is called the </a:t>
            </a:r>
            <a:r>
              <a:rPr lang="en-US" sz="2400" i="1" dirty="0">
                <a:solidFill>
                  <a:srgbClr val="FF0000"/>
                </a:solidFill>
              </a:rPr>
              <a:t>pipe</a:t>
            </a:r>
            <a:r>
              <a:rPr lang="en-US" sz="2400" dirty="0"/>
              <a:t> character.</a:t>
            </a:r>
          </a:p>
          <a:p>
            <a:pPr algn="just"/>
            <a:r>
              <a:rPr lang="en-US" sz="2400" dirty="0"/>
              <a:t>Angular provides some built–in pipes like</a:t>
            </a:r>
          </a:p>
          <a:p>
            <a:pPr lvl="1" algn="just"/>
            <a:r>
              <a:rPr lang="en-US" sz="2100" dirty="0"/>
              <a:t>lowercase</a:t>
            </a:r>
          </a:p>
          <a:p>
            <a:pPr lvl="1" algn="just"/>
            <a:r>
              <a:rPr lang="en-US" sz="2100" dirty="0"/>
              <a:t>uppercase</a:t>
            </a:r>
          </a:p>
          <a:p>
            <a:pPr lvl="1" algn="just"/>
            <a:r>
              <a:rPr lang="en-US" sz="2100" dirty="0" err="1"/>
              <a:t>titlecase</a:t>
            </a:r>
            <a:endParaRPr lang="en-US" sz="2100" dirty="0"/>
          </a:p>
          <a:p>
            <a:pPr lvl="1" algn="just"/>
            <a:r>
              <a:rPr lang="en-US" sz="2100" dirty="0"/>
              <a:t>slice</a:t>
            </a:r>
          </a:p>
          <a:p>
            <a:pPr lvl="1" algn="just"/>
            <a:r>
              <a:rPr lang="en-US" sz="2100" dirty="0"/>
              <a:t>number</a:t>
            </a:r>
          </a:p>
          <a:p>
            <a:pPr lvl="1" algn="just"/>
            <a:r>
              <a:rPr lang="en-US" sz="2100" dirty="0"/>
              <a:t>percent</a:t>
            </a:r>
          </a:p>
          <a:p>
            <a:pPr lvl="1" algn="just"/>
            <a:r>
              <a:rPr lang="en-US" sz="2100" dirty="0"/>
              <a:t>currency</a:t>
            </a:r>
          </a:p>
          <a:p>
            <a:pPr lvl="1" algn="just"/>
            <a:r>
              <a:rPr lang="en-US" sz="2100" dirty="0" err="1"/>
              <a:t>json</a:t>
            </a:r>
            <a:endParaRPr lang="en-US" sz="2100" dirty="0"/>
          </a:p>
          <a:p>
            <a:pPr lvl="1" algn="just"/>
            <a:r>
              <a:rPr lang="en-US" sz="2100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2183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6BC4F-C368-970E-970E-38372F9C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97"/>
            <a:ext cx="7886700" cy="5999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Pipe (Example)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7D10F-857F-D794-2EBB-3C5BB059C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11" y="663678"/>
            <a:ext cx="5265174" cy="433602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100" b="1" dirty="0"/>
              <a:t>HTML</a:t>
            </a:r>
          </a:p>
          <a:p>
            <a:pPr marL="0" indent="0">
              <a:buNone/>
            </a:pPr>
            <a:r>
              <a:rPr lang="en-US" dirty="0"/>
              <a:t>&lt;!-- String Pipes --&gt;</a:t>
            </a:r>
          </a:p>
          <a:p>
            <a:pPr marL="0" indent="0">
              <a:buNone/>
            </a:pPr>
            <a:r>
              <a:rPr lang="en-US" dirty="0"/>
              <a:t>&lt;p&gt;{{'Welcome to </a:t>
            </a:r>
            <a:r>
              <a:rPr lang="en-US" dirty="0" smtClean="0"/>
              <a:t>ANGULAR' </a:t>
            </a:r>
            <a:r>
              <a:rPr lang="en-US" dirty="0"/>
              <a:t>| lowercase}} &lt;/p&gt;</a:t>
            </a:r>
          </a:p>
          <a:p>
            <a:pPr marL="0" indent="0">
              <a:buNone/>
            </a:pPr>
            <a:r>
              <a:rPr lang="en-US" dirty="0"/>
              <a:t>&lt;p&gt;{{'Welcome to </a:t>
            </a:r>
            <a:r>
              <a:rPr lang="en-US" dirty="0" smtClean="0"/>
              <a:t>ANGULAR' </a:t>
            </a:r>
            <a:r>
              <a:rPr lang="en-US" dirty="0"/>
              <a:t>| uppercase}} &lt;/p&gt;</a:t>
            </a:r>
          </a:p>
          <a:p>
            <a:pPr marL="0" indent="0">
              <a:buNone/>
            </a:pPr>
            <a:r>
              <a:rPr lang="en-US" dirty="0"/>
              <a:t>&lt;p&gt;{{'Welcome to </a:t>
            </a:r>
            <a:r>
              <a:rPr lang="en-US" dirty="0" smtClean="0"/>
              <a:t>ANGULAR' </a:t>
            </a:r>
            <a:r>
              <a:rPr lang="en-US" dirty="0"/>
              <a:t>| </a:t>
            </a:r>
            <a:r>
              <a:rPr lang="en-US" dirty="0" err="1"/>
              <a:t>titlecase</a:t>
            </a:r>
            <a:r>
              <a:rPr lang="en-US" dirty="0"/>
              <a:t>}} &lt;/p&gt;</a:t>
            </a:r>
          </a:p>
          <a:p>
            <a:pPr marL="0" indent="0">
              <a:buNone/>
            </a:pPr>
            <a:r>
              <a:rPr lang="en-US" dirty="0"/>
              <a:t>&lt;p&gt;{{'Welcome to </a:t>
            </a:r>
            <a:r>
              <a:rPr lang="en-US" dirty="0" smtClean="0"/>
              <a:t>ANGULAR' </a:t>
            </a:r>
            <a:r>
              <a:rPr lang="en-US" dirty="0"/>
              <a:t>| slice: 5}} &lt;/p&gt;</a:t>
            </a:r>
          </a:p>
          <a:p>
            <a:pPr marL="0" indent="0">
              <a:buNone/>
            </a:pPr>
            <a:r>
              <a:rPr lang="en-US" dirty="0"/>
              <a:t>&lt;p&gt;{{'Welcome to </a:t>
            </a:r>
            <a:r>
              <a:rPr lang="en-US" dirty="0" smtClean="0"/>
              <a:t>ANGULAR' </a:t>
            </a:r>
            <a:r>
              <a:rPr lang="en-US" dirty="0"/>
              <a:t>| slice: 5 : 9}} &lt;/p&gt;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dirty="0"/>
              <a:t>&lt;!-- Number Pipes --&gt;</a:t>
            </a:r>
          </a:p>
          <a:p>
            <a:pPr marL="0" indent="0">
              <a:buNone/>
            </a:pPr>
            <a:r>
              <a:rPr lang="en-US" dirty="0"/>
              <a:t>&lt;p&gt;{{ 4.76 | number : '1.0-0' }}&lt;/p&gt;</a:t>
            </a:r>
          </a:p>
          <a:p>
            <a:pPr marL="0" indent="0">
              <a:buNone/>
            </a:pPr>
            <a:r>
              <a:rPr lang="en-US" sz="1500" dirty="0"/>
              <a:t>number : </a:t>
            </a:r>
            <a:r>
              <a:rPr lang="en-US" sz="1500" dirty="0" err="1"/>
              <a:t>minIntegerDigits</a:t>
            </a:r>
            <a:r>
              <a:rPr lang="en-US" sz="1500" dirty="0"/>
              <a:t> . </a:t>
            </a:r>
            <a:r>
              <a:rPr lang="en-US" sz="1500" dirty="0" err="1"/>
              <a:t>minFractionDigits</a:t>
            </a:r>
            <a:r>
              <a:rPr lang="en-US" sz="1500" dirty="0"/>
              <a:t> – </a:t>
            </a:r>
            <a:r>
              <a:rPr lang="en-US" sz="1500" dirty="0" err="1"/>
              <a:t>MaxFractionDigits</a:t>
            </a:r>
            <a:endParaRPr lang="en-US" sz="1500" dirty="0"/>
          </a:p>
          <a:p>
            <a:pPr marL="0" indent="0">
              <a:buNone/>
            </a:pPr>
            <a:r>
              <a:rPr lang="en-US" dirty="0"/>
              <a:t>&lt;p&gt;{{ 0.04 | percent }}&lt;/p&gt;</a:t>
            </a:r>
          </a:p>
          <a:p>
            <a:pPr marL="0" indent="0">
              <a:buNone/>
            </a:pPr>
            <a:r>
              <a:rPr lang="en-US" dirty="0"/>
              <a:t>&lt;p&gt;{{ 4.67 | currency }}&lt;/p&gt;</a:t>
            </a:r>
          </a:p>
          <a:p>
            <a:pPr marL="0" indent="0">
              <a:buNone/>
            </a:pPr>
            <a:r>
              <a:rPr lang="en-US" dirty="0"/>
              <a:t>&lt;p&gt;{{ 4.67 | currency : 'INR' }}&lt;/p&gt;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0DBF2B-57B8-21C5-F377-A164B8523267}"/>
              </a:ext>
            </a:extLst>
          </p:cNvPr>
          <p:cNvSpPr txBox="1">
            <a:spLocks/>
          </p:cNvSpPr>
          <p:nvPr/>
        </p:nvSpPr>
        <p:spPr>
          <a:xfrm>
            <a:off x="5519584" y="669057"/>
            <a:ext cx="3749777" cy="43360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100" b="1" dirty="0"/>
              <a:t>OUTPUT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1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2100" dirty="0"/>
              <a:t>welcome to </a:t>
            </a:r>
            <a:r>
              <a:rPr lang="en-US" sz="2100" dirty="0" smtClean="0"/>
              <a:t>angular</a:t>
            </a:r>
            <a:endParaRPr lang="en-US" sz="21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100" dirty="0"/>
              <a:t>WELCOME TO </a:t>
            </a:r>
            <a:r>
              <a:rPr lang="en-US" sz="2100" dirty="0" smtClean="0"/>
              <a:t>ANGULAR</a:t>
            </a:r>
            <a:endParaRPr lang="en-US" sz="21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100" dirty="0"/>
              <a:t>Welcome </a:t>
            </a:r>
            <a:r>
              <a:rPr lang="en-US" sz="2100"/>
              <a:t>To </a:t>
            </a:r>
            <a:r>
              <a:rPr lang="en-US" sz="2100" smtClean="0"/>
              <a:t>Angular</a:t>
            </a:r>
            <a:endParaRPr lang="en-US" sz="21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100" dirty="0"/>
              <a:t>me to </a:t>
            </a:r>
            <a:r>
              <a:rPr lang="en-US" sz="2100" dirty="0" smtClean="0"/>
              <a:t>ANGULAR</a:t>
            </a:r>
            <a:endParaRPr lang="en-US" sz="21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100" dirty="0"/>
              <a:t>me t</a:t>
            </a:r>
          </a:p>
          <a:p>
            <a:pPr marL="0" indent="0">
              <a:spcBef>
                <a:spcPts val="0"/>
              </a:spcBef>
              <a:buNone/>
            </a:pPr>
            <a:endParaRPr lang="en-US" sz="2100" dirty="0"/>
          </a:p>
          <a:p>
            <a:pPr marL="0" indent="0">
              <a:spcBef>
                <a:spcPts val="0"/>
              </a:spcBef>
              <a:buNone/>
            </a:pPr>
            <a:endParaRPr lang="en-US" sz="21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100" dirty="0"/>
              <a:t>5</a:t>
            </a:r>
          </a:p>
          <a:p>
            <a:pPr marL="0" indent="0">
              <a:spcBef>
                <a:spcPts val="0"/>
              </a:spcBef>
              <a:buNone/>
            </a:pPr>
            <a:endParaRPr lang="en-US" sz="21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100" dirty="0"/>
              <a:t>4%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100" dirty="0"/>
              <a:t>$4.67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100" dirty="0"/>
              <a:t>₹4.67</a:t>
            </a:r>
          </a:p>
        </p:txBody>
      </p:sp>
    </p:spTree>
    <p:extLst>
      <p:ext uri="{BB962C8B-B14F-4D97-AF65-F5344CB8AC3E}">
        <p14:creationId xmlns:p14="http://schemas.microsoft.com/office/powerpoint/2010/main" val="418459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Components and Routing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627480"/>
            <a:ext cx="8520600" cy="441442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Generate new component</a:t>
            </a:r>
          </a:p>
          <a:p>
            <a:pPr marL="114300" indent="0">
              <a:buNone/>
            </a:pPr>
            <a:r>
              <a:rPr lang="en-US" dirty="0" smtClean="0"/>
              <a:t>	syntax:</a:t>
            </a:r>
            <a:r>
              <a:rPr lang="en-US" dirty="0"/>
              <a:t>	</a:t>
            </a:r>
            <a:r>
              <a:rPr lang="en-IN" dirty="0"/>
              <a:t>ng generate component </a:t>
            </a:r>
            <a:r>
              <a:rPr lang="en-IN" dirty="0" err="1" smtClean="0"/>
              <a:t>component_name</a:t>
            </a:r>
            <a:endParaRPr lang="en-IN" dirty="0" smtClean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r>
              <a:rPr lang="en-IN" dirty="0" smtClean="0"/>
              <a:t>ng </a:t>
            </a:r>
            <a:r>
              <a:rPr lang="en-IN" dirty="0"/>
              <a:t>generate component </a:t>
            </a:r>
            <a:r>
              <a:rPr lang="en-IN" dirty="0" smtClean="0"/>
              <a:t>About</a:t>
            </a:r>
          </a:p>
          <a:p>
            <a:pPr marL="114300" indent="0">
              <a:buNone/>
            </a:pPr>
            <a:r>
              <a:rPr lang="en-IN" dirty="0" smtClean="0"/>
              <a:t>ng </a:t>
            </a:r>
            <a:r>
              <a:rPr lang="en-IN" dirty="0"/>
              <a:t>generate component </a:t>
            </a:r>
            <a:r>
              <a:rPr lang="en-IN" dirty="0" smtClean="0"/>
              <a:t>Second</a:t>
            </a:r>
          </a:p>
          <a:p>
            <a:pPr marL="114300" indent="0">
              <a:buNone/>
            </a:pPr>
            <a:r>
              <a:rPr lang="en-IN" dirty="0" smtClean="0"/>
              <a:t>ng </a:t>
            </a:r>
            <a:r>
              <a:rPr lang="en-IN" dirty="0"/>
              <a:t>generate component </a:t>
            </a:r>
            <a:r>
              <a:rPr lang="en-IN" dirty="0" smtClean="0"/>
              <a:t>Home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Above command will create 4 files for each components:</a:t>
            </a:r>
          </a:p>
          <a:p>
            <a:pPr lvl="1"/>
            <a:r>
              <a:rPr lang="en-US" sz="1800" dirty="0" smtClean="0"/>
              <a:t>____ . component.html</a:t>
            </a:r>
          </a:p>
          <a:p>
            <a:pPr lvl="1"/>
            <a:r>
              <a:rPr lang="en-US" sz="1800" dirty="0" smtClean="0"/>
              <a:t>____. </a:t>
            </a:r>
            <a:r>
              <a:rPr lang="en-US" sz="1800" dirty="0" err="1" smtClean="0"/>
              <a:t>component.spec.ts</a:t>
            </a:r>
            <a:endParaRPr lang="en-US" sz="1800" dirty="0" smtClean="0"/>
          </a:p>
          <a:p>
            <a:pPr lvl="1"/>
            <a:r>
              <a:rPr lang="en-US" sz="1800" dirty="0"/>
              <a:t>____. </a:t>
            </a:r>
            <a:r>
              <a:rPr lang="en-US" sz="1800" dirty="0" err="1" smtClean="0"/>
              <a:t>component.ts</a:t>
            </a:r>
            <a:endParaRPr lang="en-US" sz="1800" dirty="0"/>
          </a:p>
          <a:p>
            <a:pPr lvl="1"/>
            <a:r>
              <a:rPr lang="en-US" sz="1800" dirty="0"/>
              <a:t>____. </a:t>
            </a:r>
            <a:r>
              <a:rPr lang="en-US" sz="1800" dirty="0" smtClean="0"/>
              <a:t>component.css</a:t>
            </a:r>
          </a:p>
        </p:txBody>
      </p:sp>
    </p:spTree>
    <p:extLst>
      <p:ext uri="{BB962C8B-B14F-4D97-AF65-F5344CB8AC3E}">
        <p14:creationId xmlns:p14="http://schemas.microsoft.com/office/powerpoint/2010/main" val="1420808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Components and Routing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533400"/>
            <a:ext cx="8520600" cy="46101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Add routes for respective pages/components in </a:t>
            </a:r>
            <a:r>
              <a:rPr lang="en-US" b="1" i="1" dirty="0" err="1" smtClean="0">
                <a:solidFill>
                  <a:srgbClr val="C00000"/>
                </a:solidFill>
              </a:rPr>
              <a:t>app.routes.ts</a:t>
            </a:r>
            <a:endParaRPr lang="en-US" b="1" i="1" dirty="0" smtClean="0">
              <a:solidFill>
                <a:srgbClr val="C00000"/>
              </a:solidFill>
            </a:endParaRPr>
          </a:p>
          <a:p>
            <a:pPr marL="114300" indent="0">
              <a:buNone/>
            </a:pPr>
            <a:endParaRPr lang="en-US" b="1" i="1" dirty="0" smtClean="0">
              <a:solidFill>
                <a:srgbClr val="C00000"/>
              </a:solidFill>
            </a:endParaRPr>
          </a:p>
          <a:p>
            <a:pPr marL="114300" indent="0">
              <a:buNone/>
            </a:pPr>
            <a:r>
              <a:rPr lang="en-US" sz="1900" dirty="0"/>
              <a:t>import { Routes } from '@angular/router';</a:t>
            </a:r>
          </a:p>
          <a:p>
            <a:pPr marL="114300" indent="0">
              <a:buNone/>
            </a:pPr>
            <a:r>
              <a:rPr lang="en-US" sz="1900" dirty="0"/>
              <a:t>import { </a:t>
            </a:r>
            <a:r>
              <a:rPr lang="en-US" sz="1900" dirty="0" err="1"/>
              <a:t>HomeComponent</a:t>
            </a:r>
            <a:r>
              <a:rPr lang="en-US" sz="1900" dirty="0"/>
              <a:t> } from './home/</a:t>
            </a:r>
            <a:r>
              <a:rPr lang="en-US" sz="1900" dirty="0" err="1"/>
              <a:t>home.component</a:t>
            </a:r>
            <a:r>
              <a:rPr lang="en-US" sz="1900" dirty="0"/>
              <a:t>';</a:t>
            </a:r>
          </a:p>
          <a:p>
            <a:pPr marL="114300" indent="0">
              <a:buNone/>
            </a:pPr>
            <a:r>
              <a:rPr lang="en-US" sz="1900" dirty="0"/>
              <a:t>import { </a:t>
            </a:r>
            <a:r>
              <a:rPr lang="en-US" sz="1900" dirty="0" err="1"/>
              <a:t>AboutComponent</a:t>
            </a:r>
            <a:r>
              <a:rPr lang="en-US" sz="1900" dirty="0"/>
              <a:t> } from './about/</a:t>
            </a:r>
            <a:r>
              <a:rPr lang="en-US" sz="1900" dirty="0" err="1"/>
              <a:t>about.component</a:t>
            </a:r>
            <a:r>
              <a:rPr lang="en-US" sz="1900" dirty="0"/>
              <a:t>';</a:t>
            </a:r>
          </a:p>
          <a:p>
            <a:pPr marL="114300" indent="0">
              <a:buNone/>
            </a:pPr>
            <a:r>
              <a:rPr lang="en-US" sz="1900" dirty="0"/>
              <a:t>import { </a:t>
            </a:r>
            <a:r>
              <a:rPr lang="en-US" sz="1900" dirty="0" err="1"/>
              <a:t>ContactComponent</a:t>
            </a:r>
            <a:r>
              <a:rPr lang="en-US" sz="1900" dirty="0"/>
              <a:t> } from './contact/</a:t>
            </a:r>
            <a:r>
              <a:rPr lang="en-US" sz="1900" dirty="0" err="1"/>
              <a:t>contact.component</a:t>
            </a:r>
            <a:r>
              <a:rPr lang="en-US" sz="1900" dirty="0" smtClean="0"/>
              <a:t>';</a:t>
            </a:r>
          </a:p>
          <a:p>
            <a:pPr marL="114300" indent="0">
              <a:buNone/>
            </a:pPr>
            <a:r>
              <a:rPr lang="en-US" sz="1900" dirty="0" smtClean="0"/>
              <a:t>export </a:t>
            </a:r>
            <a:r>
              <a:rPr lang="en-US" sz="1900" dirty="0" err="1"/>
              <a:t>const</a:t>
            </a:r>
            <a:r>
              <a:rPr lang="en-US" sz="1900" dirty="0"/>
              <a:t> routes: Routes = [</a:t>
            </a:r>
          </a:p>
          <a:p>
            <a:pPr marL="114300" indent="0">
              <a:buNone/>
            </a:pPr>
            <a:r>
              <a:rPr lang="en-US" sz="1900" dirty="0"/>
              <a:t>   </a:t>
            </a:r>
            <a:r>
              <a:rPr lang="en-US" sz="1900" dirty="0">
                <a:solidFill>
                  <a:srgbClr val="0070C0"/>
                </a:solidFill>
              </a:rPr>
              <a:t> {path:"", </a:t>
            </a:r>
            <a:r>
              <a:rPr lang="en-US" sz="1900" dirty="0" err="1">
                <a:solidFill>
                  <a:srgbClr val="0070C0"/>
                </a:solidFill>
              </a:rPr>
              <a:t>component:HomeComponent</a:t>
            </a:r>
            <a:r>
              <a:rPr lang="en-US" sz="1900" dirty="0">
                <a:solidFill>
                  <a:srgbClr val="0070C0"/>
                </a:solidFill>
              </a:rPr>
              <a:t>},</a:t>
            </a:r>
          </a:p>
          <a:p>
            <a:pPr marL="114300" indent="0">
              <a:buNone/>
            </a:pPr>
            <a:r>
              <a:rPr lang="en-US" sz="1900" dirty="0">
                <a:solidFill>
                  <a:srgbClr val="0070C0"/>
                </a:solidFill>
              </a:rPr>
              <a:t>    {</a:t>
            </a:r>
            <a:r>
              <a:rPr lang="en-US" sz="1900" dirty="0" err="1">
                <a:solidFill>
                  <a:srgbClr val="0070C0"/>
                </a:solidFill>
              </a:rPr>
              <a:t>path:"about</a:t>
            </a:r>
            <a:r>
              <a:rPr lang="en-US" sz="1900" dirty="0">
                <a:solidFill>
                  <a:srgbClr val="0070C0"/>
                </a:solidFill>
              </a:rPr>
              <a:t>", </a:t>
            </a:r>
            <a:r>
              <a:rPr lang="en-US" sz="1900" dirty="0" err="1">
                <a:solidFill>
                  <a:srgbClr val="0070C0"/>
                </a:solidFill>
              </a:rPr>
              <a:t>component:AboutComponent</a:t>
            </a:r>
            <a:r>
              <a:rPr lang="en-US" sz="1900" dirty="0">
                <a:solidFill>
                  <a:srgbClr val="0070C0"/>
                </a:solidFill>
              </a:rPr>
              <a:t>},</a:t>
            </a:r>
          </a:p>
          <a:p>
            <a:pPr marL="114300" indent="0">
              <a:buNone/>
            </a:pPr>
            <a:r>
              <a:rPr lang="en-US" sz="1900" dirty="0">
                <a:solidFill>
                  <a:srgbClr val="0070C0"/>
                </a:solidFill>
              </a:rPr>
              <a:t>    {</a:t>
            </a:r>
            <a:r>
              <a:rPr lang="en-US" sz="1900" dirty="0" err="1">
                <a:solidFill>
                  <a:srgbClr val="0070C0"/>
                </a:solidFill>
              </a:rPr>
              <a:t>path:"contact</a:t>
            </a:r>
            <a:r>
              <a:rPr lang="en-US" sz="1900" dirty="0">
                <a:solidFill>
                  <a:srgbClr val="0070C0"/>
                </a:solidFill>
              </a:rPr>
              <a:t>", </a:t>
            </a:r>
            <a:r>
              <a:rPr lang="en-US" sz="1900" dirty="0" err="1">
                <a:solidFill>
                  <a:srgbClr val="0070C0"/>
                </a:solidFill>
              </a:rPr>
              <a:t>component:ContactComponent</a:t>
            </a:r>
            <a:r>
              <a:rPr lang="en-US" sz="1900" dirty="0">
                <a:solidFill>
                  <a:srgbClr val="0070C0"/>
                </a:solidFill>
              </a:rPr>
              <a:t>}</a:t>
            </a:r>
          </a:p>
          <a:p>
            <a:pPr marL="114300" indent="0">
              <a:buNone/>
            </a:pPr>
            <a:r>
              <a:rPr lang="en-US" sz="1900" dirty="0" smtClean="0"/>
              <a:t>];</a:t>
            </a:r>
            <a:endParaRPr lang="en-US" dirty="0" smtClean="0"/>
          </a:p>
          <a:p>
            <a:r>
              <a:rPr lang="en-US" dirty="0" smtClean="0"/>
              <a:t>Write below code in </a:t>
            </a:r>
            <a:r>
              <a:rPr lang="en-US" b="1" i="1" dirty="0" smtClean="0">
                <a:solidFill>
                  <a:srgbClr val="C00000"/>
                </a:solidFill>
              </a:rPr>
              <a:t>app.component.html</a:t>
            </a:r>
          </a:p>
          <a:p>
            <a:pPr marL="114300" indent="0">
              <a:buNone/>
            </a:pPr>
            <a:r>
              <a:rPr lang="en-US" dirty="0" smtClean="0">
                <a:solidFill>
                  <a:srgbClr val="800000"/>
                </a:solidFill>
                <a:latin typeface="Consolas" panose="020B0609020204030204" pitchFamily="49" charset="0"/>
              </a:rPr>
              <a:t>	&lt;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app-header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dirty="0" smtClean="0">
                <a:solidFill>
                  <a:srgbClr val="800000"/>
                </a:solidFill>
                <a:latin typeface="Consolas" panose="020B0609020204030204" pitchFamily="49" charset="0"/>
              </a:rPr>
              <a:t>	&lt;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div&gt;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&lt;router-outlet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dirty="0" smtClean="0">
                <a:solidFill>
                  <a:srgbClr val="800000"/>
                </a:solidFill>
                <a:latin typeface="Consolas" panose="020B0609020204030204" pitchFamily="49" charset="0"/>
              </a:rPr>
              <a:t>	&lt;/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div&gt;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dirty="0" smtClean="0">
                <a:solidFill>
                  <a:srgbClr val="800000"/>
                </a:solidFill>
                <a:latin typeface="Consolas" panose="020B0609020204030204" pitchFamily="49" charset="0"/>
              </a:rPr>
              <a:t>	&lt;app-footer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b="1" i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48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Components and Routing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533400"/>
            <a:ext cx="8520600" cy="4610100"/>
          </a:xfrm>
        </p:spPr>
        <p:txBody>
          <a:bodyPr>
            <a:normAutofit/>
          </a:bodyPr>
          <a:lstStyle/>
          <a:p>
            <a:r>
              <a:rPr lang="en-US" dirty="0" smtClean="0"/>
              <a:t>Import two components (Header and Footer) in  </a:t>
            </a:r>
            <a:r>
              <a:rPr lang="en-US" b="1" i="1" dirty="0" err="1" smtClean="0">
                <a:solidFill>
                  <a:srgbClr val="C00000"/>
                </a:solidFill>
              </a:rPr>
              <a:t>app.components.ts</a:t>
            </a:r>
            <a:endParaRPr lang="en-US" b="1" i="1" dirty="0" smtClean="0">
              <a:solidFill>
                <a:srgbClr val="C00000"/>
              </a:solidFill>
            </a:endParaRPr>
          </a:p>
          <a:p>
            <a:pPr marL="114300" indent="0"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import </a:t>
            </a:r>
            <a:r>
              <a:rPr lang="en-US" sz="1600" dirty="0">
                <a:solidFill>
                  <a:schemeClr val="tx1"/>
                </a:solidFill>
              </a:rPr>
              <a:t>{ Component } from '@angular/core';</a:t>
            </a:r>
          </a:p>
          <a:p>
            <a:pPr marL="11430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import { </a:t>
            </a:r>
            <a:r>
              <a:rPr lang="en-US" sz="1600" dirty="0" err="1">
                <a:solidFill>
                  <a:schemeClr val="tx1"/>
                </a:solidFill>
              </a:rPr>
              <a:t>RouterOutlet</a:t>
            </a:r>
            <a:r>
              <a:rPr lang="en-US" sz="1600" dirty="0">
                <a:solidFill>
                  <a:schemeClr val="tx1"/>
                </a:solidFill>
              </a:rPr>
              <a:t> } from '@angular/router';</a:t>
            </a:r>
          </a:p>
          <a:p>
            <a:pPr marL="114300" indent="0">
              <a:buNone/>
            </a:pPr>
            <a:r>
              <a:rPr lang="en-US" sz="1600" b="1" dirty="0">
                <a:solidFill>
                  <a:srgbClr val="0070C0"/>
                </a:solidFill>
              </a:rPr>
              <a:t>import { </a:t>
            </a:r>
            <a:r>
              <a:rPr lang="en-US" sz="1600" b="1" dirty="0" err="1">
                <a:solidFill>
                  <a:srgbClr val="0070C0"/>
                </a:solidFill>
              </a:rPr>
              <a:t>HeaderComponent</a:t>
            </a:r>
            <a:r>
              <a:rPr lang="en-US" sz="1600" b="1" dirty="0">
                <a:solidFill>
                  <a:srgbClr val="0070C0"/>
                </a:solidFill>
              </a:rPr>
              <a:t> } from './header/</a:t>
            </a:r>
            <a:r>
              <a:rPr lang="en-US" sz="1600" b="1" dirty="0" err="1">
                <a:solidFill>
                  <a:srgbClr val="0070C0"/>
                </a:solidFill>
              </a:rPr>
              <a:t>header.component</a:t>
            </a:r>
            <a:r>
              <a:rPr lang="en-US" sz="1600" b="1" dirty="0">
                <a:solidFill>
                  <a:srgbClr val="0070C0"/>
                </a:solidFill>
              </a:rPr>
              <a:t>';</a:t>
            </a:r>
          </a:p>
          <a:p>
            <a:pPr marL="114300" indent="0">
              <a:buNone/>
            </a:pPr>
            <a:r>
              <a:rPr lang="en-US" sz="1600" b="1" dirty="0">
                <a:solidFill>
                  <a:srgbClr val="0070C0"/>
                </a:solidFill>
              </a:rPr>
              <a:t>import { </a:t>
            </a:r>
            <a:r>
              <a:rPr lang="en-US" sz="1600" b="1" dirty="0" err="1">
                <a:solidFill>
                  <a:srgbClr val="0070C0"/>
                </a:solidFill>
              </a:rPr>
              <a:t>FooterComponent</a:t>
            </a:r>
            <a:r>
              <a:rPr lang="en-US" sz="1600" b="1" dirty="0">
                <a:solidFill>
                  <a:srgbClr val="0070C0"/>
                </a:solidFill>
              </a:rPr>
              <a:t> } from './footer/</a:t>
            </a:r>
            <a:r>
              <a:rPr lang="en-US" sz="1600" b="1" dirty="0" err="1">
                <a:solidFill>
                  <a:srgbClr val="0070C0"/>
                </a:solidFill>
              </a:rPr>
              <a:t>footer.component</a:t>
            </a:r>
            <a:r>
              <a:rPr lang="en-US" sz="1600" b="1" dirty="0">
                <a:solidFill>
                  <a:srgbClr val="0070C0"/>
                </a:solidFill>
              </a:rPr>
              <a:t>';</a:t>
            </a:r>
          </a:p>
          <a:p>
            <a:pPr marL="11430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@Component({</a:t>
            </a:r>
          </a:p>
          <a:p>
            <a:pPr marL="11430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  selector: 'app-root',</a:t>
            </a:r>
          </a:p>
          <a:p>
            <a:pPr marL="11430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  standalone: true,</a:t>
            </a:r>
          </a:p>
          <a:p>
            <a:pPr marL="114300" indent="0">
              <a:buNone/>
            </a:pPr>
            <a:r>
              <a:rPr lang="en-US" sz="1600" b="1" dirty="0">
                <a:solidFill>
                  <a:srgbClr val="0070C0"/>
                </a:solidFill>
              </a:rPr>
              <a:t>  imports: [</a:t>
            </a:r>
            <a:r>
              <a:rPr lang="en-US" sz="1600" b="1" dirty="0" err="1">
                <a:solidFill>
                  <a:srgbClr val="0070C0"/>
                </a:solidFill>
              </a:rPr>
              <a:t>RouterOutlet</a:t>
            </a:r>
            <a:r>
              <a:rPr lang="en-US" sz="1600" b="1" dirty="0">
                <a:solidFill>
                  <a:srgbClr val="0070C0"/>
                </a:solidFill>
              </a:rPr>
              <a:t>, </a:t>
            </a:r>
            <a:r>
              <a:rPr lang="en-US" sz="1600" b="1" dirty="0" err="1">
                <a:solidFill>
                  <a:srgbClr val="0070C0"/>
                </a:solidFill>
              </a:rPr>
              <a:t>HeaderComponent</a:t>
            </a:r>
            <a:r>
              <a:rPr lang="en-US" sz="1600" b="1" dirty="0" smtClean="0">
                <a:solidFill>
                  <a:srgbClr val="0070C0"/>
                </a:solidFill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</a:rPr>
              <a:t>FooterComponent</a:t>
            </a:r>
            <a:r>
              <a:rPr lang="en-US" sz="1600" b="1" dirty="0">
                <a:solidFill>
                  <a:srgbClr val="0070C0"/>
                </a:solidFill>
              </a:rPr>
              <a:t>],</a:t>
            </a:r>
          </a:p>
          <a:p>
            <a:pPr marL="11430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  </a:t>
            </a:r>
            <a:r>
              <a:rPr lang="en-US" sz="1600" dirty="0" err="1">
                <a:solidFill>
                  <a:schemeClr val="tx1"/>
                </a:solidFill>
              </a:rPr>
              <a:t>templateUrl</a:t>
            </a:r>
            <a:r>
              <a:rPr lang="en-US" sz="1600" dirty="0">
                <a:solidFill>
                  <a:schemeClr val="tx1"/>
                </a:solidFill>
              </a:rPr>
              <a:t>: './app.component.html',</a:t>
            </a:r>
          </a:p>
          <a:p>
            <a:pPr marL="11430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  </a:t>
            </a:r>
            <a:r>
              <a:rPr lang="en-US" sz="1600" dirty="0" err="1">
                <a:solidFill>
                  <a:schemeClr val="tx1"/>
                </a:solidFill>
              </a:rPr>
              <a:t>styleUrl</a:t>
            </a:r>
            <a:r>
              <a:rPr lang="en-US" sz="1600" dirty="0">
                <a:solidFill>
                  <a:schemeClr val="tx1"/>
                </a:solidFill>
              </a:rPr>
              <a:t>: './app.component.css'</a:t>
            </a:r>
          </a:p>
          <a:p>
            <a:pPr marL="11430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})</a:t>
            </a:r>
          </a:p>
          <a:p>
            <a:pPr marL="11430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export class </a:t>
            </a:r>
            <a:r>
              <a:rPr lang="en-US" sz="1600" dirty="0" err="1">
                <a:solidFill>
                  <a:schemeClr val="tx1"/>
                </a:solidFill>
              </a:rPr>
              <a:t>AppComponent</a:t>
            </a:r>
            <a:r>
              <a:rPr lang="en-US" sz="1600" dirty="0">
                <a:solidFill>
                  <a:schemeClr val="tx1"/>
                </a:solidFill>
              </a:rPr>
              <a:t> {</a:t>
            </a:r>
          </a:p>
          <a:p>
            <a:pPr marL="11430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  title = 'tc1';</a:t>
            </a:r>
          </a:p>
          <a:p>
            <a:pPr marL="11430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1120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Components and Routing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495300"/>
            <a:ext cx="8520600" cy="4648200"/>
          </a:xfrm>
        </p:spPr>
        <p:txBody>
          <a:bodyPr>
            <a:noAutofit/>
          </a:bodyPr>
          <a:lstStyle/>
          <a:p>
            <a:r>
              <a:rPr lang="en-US" sz="1400" dirty="0" smtClean="0"/>
              <a:t>Write below </a:t>
            </a:r>
            <a:r>
              <a:rPr lang="en-US" sz="1400" dirty="0" err="1" smtClean="0"/>
              <a:t>navbar</a:t>
            </a:r>
            <a:r>
              <a:rPr lang="en-US" sz="1400" dirty="0" smtClean="0"/>
              <a:t> code in in </a:t>
            </a:r>
            <a:r>
              <a:rPr lang="en-US" sz="1400" b="1" i="1" dirty="0" smtClean="0">
                <a:solidFill>
                  <a:srgbClr val="C00000"/>
                </a:solidFill>
              </a:rPr>
              <a:t>header.components.html</a:t>
            </a:r>
          </a:p>
          <a:p>
            <a:pPr marL="114300" indent="0">
              <a:buNone/>
            </a:pPr>
            <a:r>
              <a:rPr lang="en-US" sz="1400" i="1" dirty="0" smtClean="0">
                <a:solidFill>
                  <a:schemeClr val="tx1"/>
                </a:solidFill>
              </a:rPr>
              <a:t>&lt;</a:t>
            </a:r>
            <a:r>
              <a:rPr lang="en-US" sz="1400" i="1" dirty="0" err="1">
                <a:solidFill>
                  <a:schemeClr val="tx1"/>
                </a:solidFill>
              </a:rPr>
              <a:t>nav</a:t>
            </a:r>
            <a:r>
              <a:rPr lang="en-US" sz="1400" i="1" dirty="0">
                <a:solidFill>
                  <a:schemeClr val="tx1"/>
                </a:solidFill>
              </a:rPr>
              <a:t>&gt;</a:t>
            </a:r>
          </a:p>
          <a:p>
            <a:pPr marL="114300" indent="0">
              <a:buNone/>
            </a:pPr>
            <a:r>
              <a:rPr lang="en-US" sz="1400" i="1" dirty="0">
                <a:solidFill>
                  <a:schemeClr val="tx1"/>
                </a:solidFill>
              </a:rPr>
              <a:t>    &lt;</a:t>
            </a:r>
            <a:r>
              <a:rPr lang="en-US" sz="1400" i="1" dirty="0" err="1">
                <a:solidFill>
                  <a:schemeClr val="tx1"/>
                </a:solidFill>
              </a:rPr>
              <a:t>ul</a:t>
            </a:r>
            <a:r>
              <a:rPr lang="en-US" sz="1400" i="1" dirty="0">
                <a:solidFill>
                  <a:schemeClr val="tx1"/>
                </a:solidFill>
              </a:rPr>
              <a:t>&gt;</a:t>
            </a:r>
          </a:p>
          <a:p>
            <a:pPr marL="114300" indent="0">
              <a:buNone/>
            </a:pPr>
            <a:r>
              <a:rPr lang="en-US" sz="1400" i="1" dirty="0">
                <a:solidFill>
                  <a:schemeClr val="tx1"/>
                </a:solidFill>
              </a:rPr>
              <a:t>        &lt;li&gt;&lt;a </a:t>
            </a:r>
            <a:r>
              <a:rPr lang="en-US" sz="1400" i="1" dirty="0" err="1">
                <a:solidFill>
                  <a:schemeClr val="tx1"/>
                </a:solidFill>
              </a:rPr>
              <a:t>routerLink</a:t>
            </a:r>
            <a:r>
              <a:rPr lang="en-US" sz="1400" i="1" dirty="0">
                <a:solidFill>
                  <a:schemeClr val="tx1"/>
                </a:solidFill>
              </a:rPr>
              <a:t> = ""&gt;Home&lt;/a&gt;&lt;/li&gt;</a:t>
            </a:r>
          </a:p>
          <a:p>
            <a:pPr marL="114300" indent="0">
              <a:buNone/>
            </a:pPr>
            <a:r>
              <a:rPr lang="en-US" sz="1400" i="1" dirty="0">
                <a:solidFill>
                  <a:schemeClr val="tx1"/>
                </a:solidFill>
              </a:rPr>
              <a:t>        &lt;li&gt;&lt;a </a:t>
            </a:r>
            <a:r>
              <a:rPr lang="en-US" sz="1400" i="1" dirty="0" err="1">
                <a:solidFill>
                  <a:schemeClr val="tx1"/>
                </a:solidFill>
              </a:rPr>
              <a:t>routerLink</a:t>
            </a:r>
            <a:r>
              <a:rPr lang="en-US" sz="1400" i="1" dirty="0">
                <a:solidFill>
                  <a:schemeClr val="tx1"/>
                </a:solidFill>
              </a:rPr>
              <a:t> = "/about"&gt;About&lt;/a&gt;&lt;/li&gt;</a:t>
            </a:r>
          </a:p>
          <a:p>
            <a:pPr marL="114300" indent="0">
              <a:buNone/>
            </a:pPr>
            <a:r>
              <a:rPr lang="en-US" sz="1400" i="1" dirty="0">
                <a:solidFill>
                  <a:schemeClr val="tx1"/>
                </a:solidFill>
              </a:rPr>
              <a:t>        &lt;li&gt;&lt;a </a:t>
            </a:r>
            <a:r>
              <a:rPr lang="en-US" sz="1400" i="1" dirty="0" err="1">
                <a:solidFill>
                  <a:schemeClr val="tx1"/>
                </a:solidFill>
              </a:rPr>
              <a:t>routerLink</a:t>
            </a:r>
            <a:r>
              <a:rPr lang="en-US" sz="1400" i="1" dirty="0">
                <a:solidFill>
                  <a:schemeClr val="tx1"/>
                </a:solidFill>
              </a:rPr>
              <a:t> = "/contact"&gt;Contact&lt;/a&gt;&lt;/li&gt;</a:t>
            </a:r>
          </a:p>
          <a:p>
            <a:pPr marL="114300" indent="0">
              <a:buNone/>
            </a:pPr>
            <a:r>
              <a:rPr lang="en-US" sz="1400" i="1" dirty="0">
                <a:solidFill>
                  <a:schemeClr val="tx1"/>
                </a:solidFill>
              </a:rPr>
              <a:t>    &lt;/</a:t>
            </a:r>
            <a:r>
              <a:rPr lang="en-US" sz="1400" i="1" dirty="0" err="1">
                <a:solidFill>
                  <a:schemeClr val="tx1"/>
                </a:solidFill>
              </a:rPr>
              <a:t>ul</a:t>
            </a:r>
            <a:r>
              <a:rPr lang="en-US" sz="1400" i="1" dirty="0">
                <a:solidFill>
                  <a:schemeClr val="tx1"/>
                </a:solidFill>
              </a:rPr>
              <a:t>&gt;</a:t>
            </a:r>
          </a:p>
          <a:p>
            <a:pPr marL="114300" indent="0">
              <a:buNone/>
            </a:pPr>
            <a:r>
              <a:rPr lang="en-US" sz="1400" i="1" dirty="0">
                <a:solidFill>
                  <a:schemeClr val="tx1"/>
                </a:solidFill>
              </a:rPr>
              <a:t>&lt;/</a:t>
            </a:r>
            <a:r>
              <a:rPr lang="en-US" sz="1400" i="1" dirty="0" err="1">
                <a:solidFill>
                  <a:schemeClr val="tx1"/>
                </a:solidFill>
              </a:rPr>
              <a:t>nav</a:t>
            </a:r>
            <a:r>
              <a:rPr lang="en-US" sz="1400" i="1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sz="1400" dirty="0"/>
              <a:t>Import </a:t>
            </a:r>
            <a:r>
              <a:rPr lang="en-US" sz="1400" dirty="0" err="1"/>
              <a:t>RouterLink</a:t>
            </a:r>
            <a:r>
              <a:rPr lang="en-US" sz="1400" dirty="0"/>
              <a:t> in </a:t>
            </a:r>
            <a:r>
              <a:rPr lang="en-US" sz="1400" b="1" i="1" dirty="0" err="1">
                <a:solidFill>
                  <a:srgbClr val="C00000"/>
                </a:solidFill>
              </a:rPr>
              <a:t>header.components.ts</a:t>
            </a:r>
            <a:endParaRPr lang="en-US" sz="1400" b="1" i="1" dirty="0">
              <a:solidFill>
                <a:srgbClr val="C00000"/>
              </a:solidFill>
            </a:endParaRPr>
          </a:p>
          <a:p>
            <a:pPr marL="114300" indent="0">
              <a:buNone/>
            </a:pPr>
            <a:r>
              <a:rPr lang="en-US" sz="1400" i="1" dirty="0">
                <a:solidFill>
                  <a:schemeClr val="tx1"/>
                </a:solidFill>
              </a:rPr>
              <a:t>import { Component } from '@angular/core';</a:t>
            </a:r>
          </a:p>
          <a:p>
            <a:pPr marL="114300" indent="0">
              <a:buNone/>
            </a:pPr>
            <a:r>
              <a:rPr lang="en-US" sz="1400" i="1" dirty="0">
                <a:solidFill>
                  <a:srgbClr val="0070C0"/>
                </a:solidFill>
              </a:rPr>
              <a:t>import { </a:t>
            </a:r>
            <a:r>
              <a:rPr lang="en-US" sz="1400" i="1" dirty="0" err="1">
                <a:solidFill>
                  <a:srgbClr val="0070C0"/>
                </a:solidFill>
              </a:rPr>
              <a:t>RouterLink</a:t>
            </a:r>
            <a:r>
              <a:rPr lang="en-US" sz="1400" i="1" dirty="0">
                <a:solidFill>
                  <a:srgbClr val="0070C0"/>
                </a:solidFill>
              </a:rPr>
              <a:t> } from '@angular/router';</a:t>
            </a:r>
          </a:p>
          <a:p>
            <a:pPr marL="114300" indent="0">
              <a:buNone/>
            </a:pPr>
            <a:r>
              <a:rPr lang="en-US" sz="1400" i="1" dirty="0">
                <a:solidFill>
                  <a:schemeClr val="tx1"/>
                </a:solidFill>
              </a:rPr>
              <a:t>@Component({</a:t>
            </a:r>
          </a:p>
          <a:p>
            <a:pPr marL="114300" indent="0">
              <a:buNone/>
            </a:pPr>
            <a:r>
              <a:rPr lang="en-US" sz="1400" i="1" dirty="0">
                <a:solidFill>
                  <a:schemeClr val="tx1"/>
                </a:solidFill>
              </a:rPr>
              <a:t>  selector: 'app-header',</a:t>
            </a:r>
          </a:p>
          <a:p>
            <a:pPr marL="114300" indent="0">
              <a:buNone/>
            </a:pPr>
            <a:r>
              <a:rPr lang="en-US" sz="1400" i="1" dirty="0">
                <a:solidFill>
                  <a:schemeClr val="tx1"/>
                </a:solidFill>
              </a:rPr>
              <a:t>  standalone: true,</a:t>
            </a:r>
          </a:p>
          <a:p>
            <a:pPr marL="114300" indent="0">
              <a:buNone/>
            </a:pPr>
            <a:r>
              <a:rPr lang="en-US" sz="1400" i="1" dirty="0">
                <a:solidFill>
                  <a:schemeClr val="tx1"/>
                </a:solidFill>
              </a:rPr>
              <a:t>  </a:t>
            </a:r>
            <a:r>
              <a:rPr lang="en-US" sz="1400" i="1" dirty="0">
                <a:solidFill>
                  <a:srgbClr val="0070C0"/>
                </a:solidFill>
              </a:rPr>
              <a:t>imports: [</a:t>
            </a:r>
            <a:r>
              <a:rPr lang="en-US" sz="1400" i="1" dirty="0" err="1">
                <a:solidFill>
                  <a:srgbClr val="0070C0"/>
                </a:solidFill>
              </a:rPr>
              <a:t>RouterLink</a:t>
            </a:r>
            <a:r>
              <a:rPr lang="en-US" sz="1400" i="1" dirty="0">
                <a:solidFill>
                  <a:srgbClr val="0070C0"/>
                </a:solidFill>
              </a:rPr>
              <a:t>],</a:t>
            </a:r>
          </a:p>
          <a:p>
            <a:pPr marL="114300" indent="0">
              <a:buNone/>
            </a:pPr>
            <a:r>
              <a:rPr lang="en-US" sz="1400" i="1" dirty="0">
                <a:solidFill>
                  <a:schemeClr val="tx1"/>
                </a:solidFill>
              </a:rPr>
              <a:t>  </a:t>
            </a:r>
            <a:r>
              <a:rPr lang="en-US" sz="1400" i="1" dirty="0" err="1">
                <a:solidFill>
                  <a:schemeClr val="tx1"/>
                </a:solidFill>
              </a:rPr>
              <a:t>templateUrl</a:t>
            </a:r>
            <a:r>
              <a:rPr lang="en-US" sz="1400" i="1" dirty="0">
                <a:solidFill>
                  <a:schemeClr val="tx1"/>
                </a:solidFill>
              </a:rPr>
              <a:t>: './header.component.html',</a:t>
            </a:r>
          </a:p>
          <a:p>
            <a:pPr marL="114300" indent="0">
              <a:buNone/>
            </a:pPr>
            <a:r>
              <a:rPr lang="en-US" sz="1400" i="1" dirty="0">
                <a:solidFill>
                  <a:schemeClr val="tx1"/>
                </a:solidFill>
              </a:rPr>
              <a:t>  </a:t>
            </a:r>
            <a:r>
              <a:rPr lang="en-US" sz="1400" i="1" dirty="0" err="1">
                <a:solidFill>
                  <a:schemeClr val="tx1"/>
                </a:solidFill>
              </a:rPr>
              <a:t>styleUrl</a:t>
            </a:r>
            <a:r>
              <a:rPr lang="en-US" sz="1400" i="1" dirty="0">
                <a:solidFill>
                  <a:schemeClr val="tx1"/>
                </a:solidFill>
              </a:rPr>
              <a:t>: './header.component.css'</a:t>
            </a:r>
          </a:p>
          <a:p>
            <a:pPr marL="114300" indent="0">
              <a:buNone/>
            </a:pPr>
            <a:r>
              <a:rPr lang="en-US" sz="1400" i="1" dirty="0" smtClean="0">
                <a:solidFill>
                  <a:schemeClr val="tx1"/>
                </a:solidFill>
              </a:rPr>
              <a:t>})export class </a:t>
            </a:r>
            <a:r>
              <a:rPr lang="en-US" sz="1400" i="1" dirty="0" err="1" smtClean="0">
                <a:solidFill>
                  <a:schemeClr val="tx1"/>
                </a:solidFill>
              </a:rPr>
              <a:t>HeaderComponent</a:t>
            </a:r>
            <a:r>
              <a:rPr lang="en-US" sz="1400" i="1" dirty="0" smtClean="0">
                <a:solidFill>
                  <a:schemeClr val="tx1"/>
                </a:solidFill>
              </a:rPr>
              <a:t> { }</a:t>
            </a:r>
          </a:p>
          <a:p>
            <a:pPr marL="114300" indent="0">
              <a:buNone/>
            </a:pPr>
            <a:endParaRPr lang="en-US" sz="1400" i="1" dirty="0" smtClean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i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461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Components and Routing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495300"/>
            <a:ext cx="8520600" cy="4648200"/>
          </a:xfrm>
        </p:spPr>
        <p:txBody>
          <a:bodyPr>
            <a:noAutofit/>
          </a:bodyPr>
          <a:lstStyle/>
          <a:p>
            <a:r>
              <a:rPr lang="en-US" sz="1600" dirty="0" smtClean="0"/>
              <a:t>Write below </a:t>
            </a:r>
            <a:r>
              <a:rPr lang="en-US" sz="1600" dirty="0" err="1" smtClean="0"/>
              <a:t>navbar</a:t>
            </a:r>
            <a:r>
              <a:rPr lang="en-US" sz="1600" dirty="0" smtClean="0"/>
              <a:t> code in in </a:t>
            </a:r>
            <a:r>
              <a:rPr lang="en-US" sz="1600" b="1" i="1" dirty="0">
                <a:solidFill>
                  <a:srgbClr val="C00000"/>
                </a:solidFill>
              </a:rPr>
              <a:t>f</a:t>
            </a:r>
            <a:r>
              <a:rPr lang="en-US" sz="1600" b="1" i="1" dirty="0" smtClean="0">
                <a:solidFill>
                  <a:srgbClr val="C00000"/>
                </a:solidFill>
              </a:rPr>
              <a:t>ooter.components.html</a:t>
            </a:r>
          </a:p>
          <a:p>
            <a:pPr marL="114300" indent="0">
              <a:buNone/>
            </a:pPr>
            <a:r>
              <a:rPr lang="en-US" sz="1600" i="1" dirty="0">
                <a:solidFill>
                  <a:schemeClr val="tx1"/>
                </a:solidFill>
              </a:rPr>
              <a:t>	</a:t>
            </a:r>
            <a:r>
              <a:rPr lang="en-US" sz="1600" dirty="0" smtClean="0"/>
              <a:t>&lt;p&gt;Copyrights CE </a:t>
            </a:r>
            <a:r>
              <a:rPr lang="en-US" sz="1600" dirty="0"/>
              <a:t>Dept. </a:t>
            </a:r>
            <a:r>
              <a:rPr lang="en-US" sz="1600" dirty="0" err="1"/>
              <a:t>Marwadi</a:t>
            </a:r>
            <a:r>
              <a:rPr lang="en-US" sz="1600" dirty="0"/>
              <a:t> University&lt;/p</a:t>
            </a:r>
            <a:r>
              <a:rPr lang="en-US" sz="1600" dirty="0" smtClean="0"/>
              <a:t>&gt;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b="1" i="1" dirty="0" smtClean="0">
              <a:solidFill>
                <a:srgbClr val="C00000"/>
              </a:solidFill>
            </a:endParaRPr>
          </a:p>
          <a:p>
            <a:r>
              <a:rPr lang="en-US" sz="1600" dirty="0"/>
              <a:t>Write below </a:t>
            </a:r>
            <a:r>
              <a:rPr lang="en-US" sz="1600" dirty="0" err="1"/>
              <a:t>navbar</a:t>
            </a:r>
            <a:r>
              <a:rPr lang="en-US" sz="1600" dirty="0"/>
              <a:t> code in in </a:t>
            </a:r>
            <a:r>
              <a:rPr lang="en-US" sz="1600" b="1" i="1" dirty="0" smtClean="0">
                <a:solidFill>
                  <a:srgbClr val="C00000"/>
                </a:solidFill>
              </a:rPr>
              <a:t>contact.components.html</a:t>
            </a:r>
            <a:endParaRPr lang="en-US" sz="1600" b="1" i="1" dirty="0">
              <a:solidFill>
                <a:srgbClr val="C00000"/>
              </a:solidFill>
            </a:endParaRPr>
          </a:p>
          <a:p>
            <a:pPr marL="114300" indent="0">
              <a:buNone/>
            </a:pPr>
            <a:r>
              <a:rPr lang="en-US" sz="1600" i="1" dirty="0" smtClean="0">
                <a:solidFill>
                  <a:schemeClr val="tx1"/>
                </a:solidFill>
              </a:rPr>
              <a:t>	&lt;div&gt; This is </a:t>
            </a:r>
            <a:r>
              <a:rPr lang="en-US" sz="1600" i="1" dirty="0">
                <a:solidFill>
                  <a:schemeClr val="tx1"/>
                </a:solidFill>
              </a:rPr>
              <a:t>C</a:t>
            </a:r>
            <a:r>
              <a:rPr lang="en-US" sz="1600" i="1" dirty="0" smtClean="0">
                <a:solidFill>
                  <a:schemeClr val="tx1"/>
                </a:solidFill>
              </a:rPr>
              <a:t>ontact Page. &lt;/div&gt;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 smtClean="0"/>
          </a:p>
          <a:p>
            <a:r>
              <a:rPr lang="en-US" sz="1600" dirty="0" smtClean="0"/>
              <a:t>Write </a:t>
            </a:r>
            <a:r>
              <a:rPr lang="en-US" sz="1600" dirty="0"/>
              <a:t>below </a:t>
            </a:r>
            <a:r>
              <a:rPr lang="en-US" sz="1600" dirty="0" err="1"/>
              <a:t>navbar</a:t>
            </a:r>
            <a:r>
              <a:rPr lang="en-US" sz="1600" dirty="0"/>
              <a:t> code in in </a:t>
            </a:r>
            <a:r>
              <a:rPr lang="en-US" sz="1600" b="1" i="1" dirty="0" smtClean="0">
                <a:solidFill>
                  <a:srgbClr val="C00000"/>
                </a:solidFill>
              </a:rPr>
              <a:t>home.components.html</a:t>
            </a:r>
            <a:endParaRPr lang="en-US" sz="1600" b="1" i="1" dirty="0">
              <a:solidFill>
                <a:srgbClr val="C00000"/>
              </a:solidFill>
            </a:endParaRPr>
          </a:p>
          <a:p>
            <a:pPr marL="114300" indent="0">
              <a:buNone/>
            </a:pPr>
            <a:r>
              <a:rPr lang="en-US" sz="1600" i="1" dirty="0" smtClean="0">
                <a:solidFill>
                  <a:schemeClr val="tx1"/>
                </a:solidFill>
              </a:rPr>
              <a:t>	&lt;</a:t>
            </a:r>
            <a:r>
              <a:rPr lang="en-US" sz="1600" i="1" dirty="0">
                <a:solidFill>
                  <a:schemeClr val="tx1"/>
                </a:solidFill>
              </a:rPr>
              <a:t>div&gt; This is </a:t>
            </a:r>
            <a:r>
              <a:rPr lang="en-US" sz="1600" i="1" dirty="0" smtClean="0">
                <a:solidFill>
                  <a:schemeClr val="tx1"/>
                </a:solidFill>
              </a:rPr>
              <a:t>Home </a:t>
            </a:r>
            <a:r>
              <a:rPr lang="en-US" sz="1600" i="1" dirty="0">
                <a:solidFill>
                  <a:schemeClr val="tx1"/>
                </a:solidFill>
              </a:rPr>
              <a:t>Page. &lt;/div&gt;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698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736600"/>
            <a:ext cx="8520600" cy="3848101"/>
          </a:xfrm>
        </p:spPr>
        <p:txBody>
          <a:bodyPr/>
          <a:lstStyle/>
          <a:p>
            <a:pPr algn="just"/>
            <a:r>
              <a:rPr lang="en-US" dirty="0"/>
              <a:t>Angular is an application-design </a:t>
            </a:r>
            <a:r>
              <a:rPr lang="en-US" b="1" i="1" dirty="0">
                <a:solidFill>
                  <a:srgbClr val="00B0F0"/>
                </a:solidFill>
              </a:rPr>
              <a:t>framework</a:t>
            </a:r>
            <a:r>
              <a:rPr lang="en-US" dirty="0"/>
              <a:t> and development platform for creating efficient and sophisticated </a:t>
            </a:r>
            <a:r>
              <a:rPr lang="en-US" b="1" i="1" dirty="0">
                <a:solidFill>
                  <a:srgbClr val="00B050"/>
                </a:solidFill>
              </a:rPr>
              <a:t>single-page apps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Angular is a development platform, built on </a:t>
            </a:r>
            <a:r>
              <a:rPr lang="en-US" b="1" i="1" dirty="0" err="1"/>
              <a:t>TypeScript</a:t>
            </a:r>
            <a:r>
              <a:rPr lang="en-US" dirty="0"/>
              <a:t>. As a platform, Angular includes</a:t>
            </a:r>
            <a:r>
              <a:rPr lang="en-US" dirty="0" smtClean="0"/>
              <a:t>:</a:t>
            </a:r>
          </a:p>
          <a:p>
            <a:pPr lvl="1" algn="just"/>
            <a:r>
              <a:rPr lang="en-US" sz="1600" dirty="0"/>
              <a:t>A component-based framework for building scalable web applications</a:t>
            </a:r>
          </a:p>
          <a:p>
            <a:pPr lvl="1" algn="just"/>
            <a:r>
              <a:rPr lang="en-US" sz="1600" dirty="0"/>
              <a:t>A collection of well-integrated libraries that cover a wide variety of features, including routing, forms management, client-server communication, and more</a:t>
            </a:r>
          </a:p>
          <a:p>
            <a:pPr lvl="1" algn="just"/>
            <a:r>
              <a:rPr lang="en-US" sz="1600" dirty="0"/>
              <a:t>A suite of developer tools to help you develop, build, test, and update your </a:t>
            </a:r>
            <a:r>
              <a:rPr lang="en-US" sz="1600" dirty="0" smtClean="0"/>
              <a:t>code</a:t>
            </a:r>
          </a:p>
          <a:p>
            <a:pPr algn="just"/>
            <a:r>
              <a:rPr lang="en-US" b="1" dirty="0" smtClean="0"/>
              <a:t>Software Requirement: </a:t>
            </a:r>
            <a:endParaRPr lang="en-IN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63" y="3567113"/>
            <a:ext cx="1814640" cy="1106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92500" y="3318729"/>
            <a:ext cx="414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Proxima Nova" panose="020B0604020202020204" charset="0"/>
              </a:rPr>
              <a:t>Installation:</a:t>
            </a:r>
          </a:p>
          <a:p>
            <a:r>
              <a:rPr lang="en-IN" sz="1600" b="1" dirty="0" err="1">
                <a:solidFill>
                  <a:srgbClr val="C00000"/>
                </a:solidFill>
                <a:latin typeface="Proxima Nova" panose="020B0604020202020204" charset="0"/>
              </a:rPr>
              <a:t>npm</a:t>
            </a:r>
            <a:r>
              <a:rPr lang="en-IN" sz="1600" b="1" dirty="0">
                <a:solidFill>
                  <a:srgbClr val="C00000"/>
                </a:solidFill>
                <a:latin typeface="Proxima Nova" panose="020B0604020202020204" charset="0"/>
              </a:rPr>
              <a:t> install -g @angular/cli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31901" y="3934461"/>
            <a:ext cx="567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Proxima Nova" panose="020B0604020202020204" charset="0"/>
              </a:rPr>
              <a:t>Create </a:t>
            </a:r>
            <a:r>
              <a:rPr lang="en-US" sz="1600" b="1" dirty="0">
                <a:latin typeface="Proxima Nova" panose="020B0604020202020204" charset="0"/>
              </a:rPr>
              <a:t>a workspace and initial </a:t>
            </a:r>
            <a:r>
              <a:rPr lang="en-US" sz="1600" b="1" dirty="0" smtClean="0">
                <a:latin typeface="Proxima Nova" panose="020B0604020202020204" charset="0"/>
              </a:rPr>
              <a:t>application:</a:t>
            </a:r>
            <a:endParaRPr lang="en-US" sz="1600" b="1" dirty="0">
              <a:latin typeface="Proxima Nova" panose="020B0604020202020204" charset="0"/>
            </a:endParaRPr>
          </a:p>
          <a:p>
            <a:r>
              <a:rPr lang="en-IN" sz="1600" b="1" dirty="0" smtClean="0">
                <a:solidFill>
                  <a:srgbClr val="C00000"/>
                </a:solidFill>
                <a:latin typeface="Proxima Nova" panose="020B0604020202020204" charset="0"/>
              </a:rPr>
              <a:t>ng new my-app</a:t>
            </a:r>
            <a:endParaRPr lang="en-IN" sz="1600" b="1" dirty="0">
              <a:solidFill>
                <a:srgbClr val="C00000"/>
              </a:solidFill>
              <a:latin typeface="Proxima Nova" panose="020B060402020202020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3300" y="4336764"/>
            <a:ext cx="274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Proxima Nova" panose="020B0604020202020204" charset="0"/>
              </a:rPr>
              <a:t>Run the application:</a:t>
            </a:r>
            <a:endParaRPr lang="en-US" sz="1600" b="1" dirty="0">
              <a:latin typeface="Proxima Nova" panose="020B0604020202020204" charset="0"/>
            </a:endParaRPr>
          </a:p>
          <a:p>
            <a:r>
              <a:rPr lang="en-IN" sz="1600" b="1" dirty="0" smtClean="0">
                <a:solidFill>
                  <a:srgbClr val="C00000"/>
                </a:solidFill>
                <a:latin typeface="Proxima Nova" panose="020B0604020202020204" charset="0"/>
              </a:rPr>
              <a:t>ng serve - -open</a:t>
            </a:r>
            <a:endParaRPr lang="en-IN" sz="1600" b="1" dirty="0">
              <a:solidFill>
                <a:srgbClr val="C0000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63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 txBox="1">
            <a:spLocks noGrp="1"/>
          </p:cNvSpPr>
          <p:nvPr>
            <p:ph type="title"/>
          </p:nvPr>
        </p:nvSpPr>
        <p:spPr>
          <a:xfrm>
            <a:off x="4014025" y="450150"/>
            <a:ext cx="4770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923875"/>
            <a:ext cx="5809700" cy="3928800"/>
          </a:xfrm>
        </p:spPr>
        <p:txBody>
          <a:bodyPr/>
          <a:lstStyle/>
          <a:p>
            <a:pPr algn="just"/>
            <a:r>
              <a:rPr lang="en-IN" b="1" dirty="0" err="1"/>
              <a:t>TypeScript</a:t>
            </a:r>
            <a:r>
              <a:rPr lang="en-IN" b="1" dirty="0"/>
              <a:t>:</a:t>
            </a:r>
            <a:r>
              <a:rPr lang="en-IN" dirty="0"/>
              <a:t> </a:t>
            </a:r>
            <a:r>
              <a:rPr lang="en-IN" dirty="0" err="1"/>
              <a:t>TypeScript</a:t>
            </a:r>
            <a:r>
              <a:rPr lang="en-IN" dirty="0"/>
              <a:t> is a superset of JavaScript. It means that any valid JavaScript code is also valid </a:t>
            </a:r>
            <a:r>
              <a:rPr lang="en-IN" dirty="0" err="1"/>
              <a:t>TypeScript</a:t>
            </a:r>
            <a:r>
              <a:rPr lang="en-IN" dirty="0"/>
              <a:t> code. </a:t>
            </a:r>
            <a:endParaRPr lang="en-IN" dirty="0" smtClean="0"/>
          </a:p>
          <a:p>
            <a:pPr algn="just"/>
            <a:r>
              <a:rPr lang="en-US" dirty="0" err="1" smtClean="0"/>
              <a:t>TypeScript</a:t>
            </a:r>
            <a:r>
              <a:rPr lang="en-US" dirty="0" smtClean="0"/>
              <a:t> </a:t>
            </a:r>
            <a:r>
              <a:rPr lang="en-US" dirty="0"/>
              <a:t>is a language that extends JavaScript with static typing and additional features. Angular is a web framework that uses </a:t>
            </a:r>
            <a:r>
              <a:rPr lang="en-US" dirty="0" err="1"/>
              <a:t>TypeScript</a:t>
            </a:r>
            <a:r>
              <a:rPr lang="en-US" dirty="0"/>
              <a:t> as its primary language</a:t>
            </a:r>
            <a:r>
              <a:rPr lang="en-US" dirty="0" smtClean="0"/>
              <a:t>.</a:t>
            </a:r>
          </a:p>
          <a:p>
            <a:pPr algn="just"/>
            <a:endParaRPr lang="en-IN" dirty="0" smtClean="0"/>
          </a:p>
          <a:p>
            <a:pPr algn="just"/>
            <a:r>
              <a:rPr lang="en-US" b="1" dirty="0" smtClean="0"/>
              <a:t>File-Structure:</a:t>
            </a:r>
          </a:p>
          <a:p>
            <a:pPr marL="114300" indent="0" algn="just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54779"/>
            <a:ext cx="2730500" cy="499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6BC4F-C368-970E-970E-38372F9C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999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Databinding and Interpolation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7D10F-857F-D794-2EBB-3C5BB059C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73844"/>
            <a:ext cx="7886700" cy="4125860"/>
          </a:xfrm>
        </p:spPr>
        <p:txBody>
          <a:bodyPr>
            <a:normAutofit/>
          </a:bodyPr>
          <a:lstStyle/>
          <a:p>
            <a:r>
              <a:rPr lang="en-US" sz="2400" dirty="0"/>
              <a:t>Communication between typescript and html template</a:t>
            </a:r>
          </a:p>
          <a:p>
            <a:r>
              <a:rPr lang="en-US" sz="2400" dirty="0"/>
              <a:t>There are </a:t>
            </a:r>
            <a:r>
              <a:rPr lang="en-US" sz="2400" b="1" dirty="0"/>
              <a:t>four</a:t>
            </a:r>
            <a:r>
              <a:rPr lang="en-US" sz="2400" dirty="0"/>
              <a:t> main forms of data binding in Angular</a:t>
            </a:r>
          </a:p>
          <a:p>
            <a:pPr marL="685800" lvl="1" indent="-342900">
              <a:buFont typeface="+mj-lt"/>
              <a:buAutoNum type="arabicParenR"/>
            </a:pPr>
            <a:r>
              <a:rPr lang="en-US" sz="2100" b="1" dirty="0"/>
              <a:t>String Interpolation</a:t>
            </a:r>
          </a:p>
          <a:p>
            <a:pPr marL="685800" lvl="2" indent="0">
              <a:buNone/>
            </a:pPr>
            <a:r>
              <a:rPr lang="en-US" sz="1800" dirty="0"/>
              <a:t>(  </a:t>
            </a:r>
            <a:r>
              <a:rPr lang="en-US" sz="1800" dirty="0">
                <a:solidFill>
                  <a:srgbClr val="FF0000"/>
                </a:solidFill>
              </a:rPr>
              <a:t>{{ variable }}</a:t>
            </a:r>
            <a:r>
              <a:rPr lang="en-US" sz="1800" dirty="0"/>
              <a:t>  )</a:t>
            </a:r>
          </a:p>
          <a:p>
            <a:pPr marL="685800" lvl="1" indent="-342900">
              <a:buFont typeface="+mj-lt"/>
              <a:buAutoNum type="arabicParenR"/>
            </a:pPr>
            <a:r>
              <a:rPr lang="en-US" sz="2100" b="1" dirty="0"/>
              <a:t>Property Binding</a:t>
            </a:r>
          </a:p>
          <a:p>
            <a:pPr marL="685800" lvl="2" indent="0">
              <a:buNone/>
            </a:pPr>
            <a:r>
              <a:rPr lang="en-US" sz="1800" dirty="0"/>
              <a:t>(  </a:t>
            </a:r>
            <a:r>
              <a:rPr lang="en-US" sz="1800" dirty="0">
                <a:solidFill>
                  <a:srgbClr val="FF0000"/>
                </a:solidFill>
              </a:rPr>
              <a:t> [property] = “data”</a:t>
            </a:r>
            <a:r>
              <a:rPr lang="en-US" sz="1800" dirty="0"/>
              <a:t>  )</a:t>
            </a:r>
          </a:p>
          <a:p>
            <a:pPr marL="685800" lvl="1" indent="-342900">
              <a:buFont typeface="+mj-lt"/>
              <a:buAutoNum type="arabicParenR"/>
            </a:pPr>
            <a:r>
              <a:rPr lang="en-US" sz="2100" b="1" dirty="0"/>
              <a:t>Event Binding</a:t>
            </a:r>
          </a:p>
          <a:p>
            <a:pPr marL="685800" lvl="2" indent="0">
              <a:buNone/>
            </a:pPr>
            <a:r>
              <a:rPr lang="en-US" sz="1800" dirty="0"/>
              <a:t>(   </a:t>
            </a:r>
            <a:r>
              <a:rPr lang="en-US" sz="1800" dirty="0">
                <a:solidFill>
                  <a:srgbClr val="FF0000"/>
                </a:solidFill>
              </a:rPr>
              <a:t> (event)=“</a:t>
            </a:r>
            <a:r>
              <a:rPr lang="en-US" sz="1800" dirty="0" err="1">
                <a:solidFill>
                  <a:srgbClr val="FF0000"/>
                </a:solidFill>
              </a:rPr>
              <a:t>methodName</a:t>
            </a:r>
            <a:r>
              <a:rPr lang="en-US" sz="1800" dirty="0">
                <a:solidFill>
                  <a:srgbClr val="FF0000"/>
                </a:solidFill>
              </a:rPr>
              <a:t>”</a:t>
            </a:r>
            <a:r>
              <a:rPr lang="en-US" sz="1800" dirty="0"/>
              <a:t>    )</a:t>
            </a:r>
          </a:p>
          <a:p>
            <a:pPr marL="685800" lvl="1" indent="-342900">
              <a:buFont typeface="+mj-lt"/>
              <a:buAutoNum type="arabicParenR"/>
            </a:pPr>
            <a:r>
              <a:rPr lang="en-US" sz="2100" b="1" dirty="0"/>
              <a:t>Two-way Binding</a:t>
            </a:r>
          </a:p>
          <a:p>
            <a:pPr marL="685800" lvl="2" indent="0">
              <a:buNone/>
            </a:pPr>
            <a:r>
              <a:rPr lang="en-US" sz="1800" dirty="0"/>
              <a:t>( </a:t>
            </a:r>
            <a:r>
              <a:rPr lang="en-US" sz="1800" dirty="0">
                <a:solidFill>
                  <a:srgbClr val="FF0000"/>
                </a:solidFill>
              </a:rPr>
              <a:t> [(</a:t>
            </a:r>
            <a:r>
              <a:rPr lang="en-US" sz="1800" dirty="0" err="1">
                <a:solidFill>
                  <a:srgbClr val="FF0000"/>
                </a:solidFill>
              </a:rPr>
              <a:t>ngModel</a:t>
            </a:r>
            <a:r>
              <a:rPr lang="en-US" sz="1800" dirty="0">
                <a:solidFill>
                  <a:srgbClr val="FF0000"/>
                </a:solidFill>
              </a:rPr>
              <a:t>)] = “data”</a:t>
            </a:r>
            <a:r>
              <a:rPr lang="en-US" sz="1800" dirty="0"/>
              <a:t>   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1C6428-DDFE-CB6D-CD5A-C87A9C6CDF06}"/>
              </a:ext>
            </a:extLst>
          </p:cNvPr>
          <p:cNvSpPr/>
          <p:nvPr/>
        </p:nvSpPr>
        <p:spPr>
          <a:xfrm>
            <a:off x="6039464" y="2046339"/>
            <a:ext cx="1935726" cy="840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Template (HTML)</a:t>
            </a:r>
            <a:endParaRPr lang="en-IN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BF5383-8826-7219-C52E-AD089CCF838D}"/>
              </a:ext>
            </a:extLst>
          </p:cNvPr>
          <p:cNvSpPr/>
          <p:nvPr/>
        </p:nvSpPr>
        <p:spPr>
          <a:xfrm>
            <a:off x="6039464" y="3639162"/>
            <a:ext cx="1935726" cy="840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Typescript Code</a:t>
            </a:r>
            <a:endParaRPr lang="en-IN" sz="1800" dirty="0"/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83E87B34-7A7F-A5E5-CC60-58667DA128F7}"/>
              </a:ext>
            </a:extLst>
          </p:cNvPr>
          <p:cNvSpPr/>
          <p:nvPr/>
        </p:nvSpPr>
        <p:spPr>
          <a:xfrm flipV="1">
            <a:off x="7975190" y="2425140"/>
            <a:ext cx="907664" cy="158738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>
              <a:solidFill>
                <a:schemeClr val="tx1"/>
              </a:solidFill>
            </a:endParaRPr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B41DA296-7F19-B1B5-2C0B-5D4B20341833}"/>
              </a:ext>
            </a:extLst>
          </p:cNvPr>
          <p:cNvSpPr/>
          <p:nvPr/>
        </p:nvSpPr>
        <p:spPr>
          <a:xfrm rot="10800000" flipV="1">
            <a:off x="5138461" y="2386238"/>
            <a:ext cx="907664" cy="158738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84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6BC4F-C368-970E-970E-38372F9C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999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String Interpolation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7D10F-857F-D794-2EBB-3C5BB059C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73844"/>
            <a:ext cx="7886700" cy="412586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Interpolation refers to embedding expressions into marked up text. By default, interpolation uses as its delimiter the double curly braces, </a:t>
            </a:r>
            <a:r>
              <a:rPr lang="en-US" sz="2400" dirty="0">
                <a:solidFill>
                  <a:srgbClr val="FF0000"/>
                </a:solidFill>
              </a:rPr>
              <a:t>{{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0000"/>
                </a:solidFill>
              </a:rPr>
              <a:t>}}</a:t>
            </a:r>
          </a:p>
          <a:p>
            <a:r>
              <a:rPr lang="en-US" sz="2400" dirty="0"/>
              <a:t>For example,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36CE3E-3F95-2BB0-60DF-132B9F8E2411}"/>
              </a:ext>
            </a:extLst>
          </p:cNvPr>
          <p:cNvSpPr/>
          <p:nvPr/>
        </p:nvSpPr>
        <p:spPr>
          <a:xfrm>
            <a:off x="785352" y="2776384"/>
            <a:ext cx="3469148" cy="1493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TS</a:t>
            </a:r>
          </a:p>
          <a:p>
            <a:r>
              <a:rPr lang="en-US" sz="1800" dirty="0">
                <a:solidFill>
                  <a:schemeClr val="tx1"/>
                </a:solidFill>
              </a:rPr>
              <a:t>export class </a:t>
            </a:r>
            <a:r>
              <a:rPr lang="en-US" sz="1800" dirty="0" err="1">
                <a:solidFill>
                  <a:schemeClr val="tx1"/>
                </a:solidFill>
              </a:rPr>
              <a:t>AppComponent</a:t>
            </a:r>
            <a:r>
              <a:rPr lang="en-US" sz="1800" dirty="0">
                <a:solidFill>
                  <a:schemeClr val="tx1"/>
                </a:solidFill>
              </a:rPr>
              <a:t> {</a:t>
            </a:r>
          </a:p>
          <a:p>
            <a:r>
              <a:rPr lang="en-US" sz="1800" dirty="0">
                <a:solidFill>
                  <a:schemeClr val="tx1"/>
                </a:solidFill>
              </a:rPr>
              <a:t>	title  = ‘</a:t>
            </a:r>
            <a:r>
              <a:rPr lang="en-US" sz="1800" dirty="0" err="1">
                <a:solidFill>
                  <a:schemeClr val="tx1"/>
                </a:solidFill>
              </a:rPr>
              <a:t>DemoProject</a:t>
            </a:r>
            <a:r>
              <a:rPr lang="en-US" sz="1800" dirty="0">
                <a:solidFill>
                  <a:schemeClr val="tx1"/>
                </a:solidFill>
              </a:rPr>
              <a:t>’;</a:t>
            </a:r>
          </a:p>
          <a:p>
            <a:r>
              <a:rPr lang="en-US" sz="1800" dirty="0">
                <a:solidFill>
                  <a:schemeClr val="tx1"/>
                </a:solidFill>
              </a:rPr>
              <a:t>}</a:t>
            </a:r>
          </a:p>
          <a:p>
            <a:pPr algn="ctr"/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E881F3-2F28-86A4-F0E6-04F1E6D4111C}"/>
              </a:ext>
            </a:extLst>
          </p:cNvPr>
          <p:cNvSpPr/>
          <p:nvPr/>
        </p:nvSpPr>
        <p:spPr>
          <a:xfrm>
            <a:off x="5127523" y="2776382"/>
            <a:ext cx="3019732" cy="14932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HTML</a:t>
            </a:r>
          </a:p>
          <a:p>
            <a:r>
              <a:rPr lang="en-US" sz="1800" dirty="0">
                <a:solidFill>
                  <a:schemeClr val="tx1"/>
                </a:solidFill>
              </a:rPr>
              <a:t>&lt;h1&gt;  {{   title  }} &lt;/h1&gt;</a:t>
            </a:r>
          </a:p>
          <a:p>
            <a:pPr algn="ctr"/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5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6BC4F-C368-970E-970E-38372F9C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7405"/>
            <a:ext cx="7886700" cy="5999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Property Binding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7D10F-857F-D794-2EBB-3C5BB059C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4200"/>
            <a:ext cx="7886700" cy="419980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Property binding in Angular helps you set values for properties of HTML elements or directives.</a:t>
            </a:r>
          </a:p>
          <a:p>
            <a:pPr algn="just"/>
            <a:r>
              <a:rPr lang="en-US" sz="2400" dirty="0"/>
              <a:t>Property binding moves a value in one direction, from a component's property into a target element property.</a:t>
            </a:r>
          </a:p>
          <a:p>
            <a:r>
              <a:rPr lang="en-US" sz="2400" dirty="0"/>
              <a:t>For example, &lt;</a:t>
            </a:r>
            <a:r>
              <a:rPr lang="en-US" sz="2400" dirty="0" err="1"/>
              <a:t>img</a:t>
            </a:r>
            <a:r>
              <a:rPr lang="en-US" sz="2400" dirty="0"/>
              <a:t> alt="item" </a:t>
            </a:r>
            <a:r>
              <a:rPr lang="en-US" sz="2400" dirty="0">
                <a:solidFill>
                  <a:srgbClr val="FF0000"/>
                </a:solidFill>
              </a:rPr>
              <a:t>[</a:t>
            </a:r>
            <a:r>
              <a:rPr lang="en-US" sz="2400" dirty="0" err="1">
                <a:solidFill>
                  <a:srgbClr val="FF0000"/>
                </a:solidFill>
              </a:rPr>
              <a:t>src</a:t>
            </a:r>
            <a:r>
              <a:rPr lang="en-US" sz="2400" dirty="0">
                <a:solidFill>
                  <a:srgbClr val="FF0000"/>
                </a:solidFill>
              </a:rPr>
              <a:t>]="</a:t>
            </a:r>
            <a:r>
              <a:rPr lang="en-US" sz="2400" dirty="0" err="1">
                <a:solidFill>
                  <a:srgbClr val="FF0000"/>
                </a:solidFill>
              </a:rPr>
              <a:t>itemImageUrl</a:t>
            </a:r>
            <a:r>
              <a:rPr lang="en-US" sz="2400" dirty="0">
                <a:solidFill>
                  <a:srgbClr val="FF0000"/>
                </a:solidFill>
              </a:rPr>
              <a:t>"</a:t>
            </a:r>
            <a:r>
              <a:rPr lang="en-US" sz="2400" dirty="0"/>
              <a:t>&gt;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C408EC-E443-6A15-4FEF-041E907F08EB}"/>
              </a:ext>
            </a:extLst>
          </p:cNvPr>
          <p:cNvSpPr/>
          <p:nvPr/>
        </p:nvSpPr>
        <p:spPr>
          <a:xfrm>
            <a:off x="269158" y="2721078"/>
            <a:ext cx="3426542" cy="24224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r>
              <a:rPr lang="en-US" sz="1650" b="1" dirty="0"/>
              <a:t>TS</a:t>
            </a:r>
          </a:p>
          <a:p>
            <a:r>
              <a:rPr lang="en-IN" sz="1650" dirty="0"/>
              <a:t>export class </a:t>
            </a:r>
            <a:r>
              <a:rPr lang="en-IN" sz="1650" dirty="0" err="1"/>
              <a:t>AppComponent</a:t>
            </a:r>
            <a:r>
              <a:rPr lang="en-IN" sz="1650" dirty="0"/>
              <a:t> {</a:t>
            </a:r>
          </a:p>
          <a:p>
            <a:r>
              <a:rPr lang="en-IN" sz="1650" dirty="0"/>
              <a:t>        </a:t>
            </a:r>
            <a:r>
              <a:rPr lang="en-IN" sz="1650" dirty="0" smtClean="0"/>
              <a:t>title </a:t>
            </a:r>
            <a:r>
              <a:rPr lang="en-IN" sz="1650" dirty="0"/>
              <a:t>= </a:t>
            </a:r>
            <a:r>
              <a:rPr lang="en-IN" sz="1650" dirty="0" smtClean="0"/>
              <a:t>“</a:t>
            </a:r>
            <a:r>
              <a:rPr lang="en-IN" sz="1650" dirty="0" err="1" smtClean="0"/>
              <a:t>Marwadi</a:t>
            </a:r>
            <a:r>
              <a:rPr lang="en-IN" sz="1650" dirty="0" smtClean="0"/>
              <a:t> University”;</a:t>
            </a:r>
            <a:endParaRPr lang="en-IN" sz="1650" dirty="0"/>
          </a:p>
          <a:p>
            <a:r>
              <a:rPr lang="en-IN" sz="1650" dirty="0"/>
              <a:t>         </a:t>
            </a:r>
            <a:r>
              <a:rPr lang="en-IN" sz="1650" dirty="0" err="1"/>
              <a:t>isdisabled</a:t>
            </a:r>
            <a:r>
              <a:rPr lang="en-IN" sz="1650" dirty="0"/>
              <a:t>=true;</a:t>
            </a:r>
          </a:p>
          <a:p>
            <a:r>
              <a:rPr lang="en-IN" sz="1650" dirty="0"/>
              <a:t>        </a:t>
            </a:r>
            <a:r>
              <a:rPr lang="en-IN" sz="1650" dirty="0" err="1"/>
              <a:t>ngOnInit</a:t>
            </a:r>
            <a:r>
              <a:rPr lang="en-IN" sz="1650" dirty="0"/>
              <a:t>(){</a:t>
            </a:r>
          </a:p>
          <a:p>
            <a:r>
              <a:rPr lang="en-IN" sz="1650" dirty="0"/>
              <a:t>                 </a:t>
            </a:r>
            <a:r>
              <a:rPr lang="en-IN" sz="1650" dirty="0" err="1"/>
              <a:t>setTimeout</a:t>
            </a:r>
            <a:r>
              <a:rPr lang="en-IN" sz="1650" dirty="0"/>
              <a:t>(()=&gt;{</a:t>
            </a:r>
          </a:p>
          <a:p>
            <a:r>
              <a:rPr lang="en-IN" sz="1650" dirty="0" smtClean="0"/>
              <a:t>               </a:t>
            </a:r>
            <a:r>
              <a:rPr lang="en-IN" sz="1650" dirty="0" err="1" smtClean="0"/>
              <a:t>this.isdisabled</a:t>
            </a:r>
            <a:r>
              <a:rPr lang="en-IN" sz="1650" dirty="0"/>
              <a:t>=“false";</a:t>
            </a:r>
          </a:p>
          <a:p>
            <a:r>
              <a:rPr lang="en-IN" sz="1650" dirty="0"/>
              <a:t>                },5000);</a:t>
            </a:r>
          </a:p>
          <a:p>
            <a:r>
              <a:rPr lang="en-IN" sz="1650" dirty="0"/>
              <a:t>         } }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E4E108-CC30-16C8-D16F-B96779F51B51}"/>
              </a:ext>
            </a:extLst>
          </p:cNvPr>
          <p:cNvSpPr/>
          <p:nvPr/>
        </p:nvSpPr>
        <p:spPr>
          <a:xfrm>
            <a:off x="3899105" y="2721078"/>
            <a:ext cx="5403441" cy="24224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50" b="1" dirty="0"/>
              <a:t>HTML</a:t>
            </a:r>
          </a:p>
          <a:p>
            <a:r>
              <a:rPr lang="en-US" sz="1650" dirty="0"/>
              <a:t>&lt;h1&gt;Welcome to {{ </a:t>
            </a:r>
            <a:r>
              <a:rPr lang="en-US" sz="1650" dirty="0" smtClean="0"/>
              <a:t>title }}&lt;/</a:t>
            </a:r>
            <a:r>
              <a:rPr lang="en-US" sz="1650" dirty="0"/>
              <a:t>h1&gt;</a:t>
            </a:r>
          </a:p>
          <a:p>
            <a:r>
              <a:rPr lang="en-US" sz="1650" dirty="0"/>
              <a:t>&lt;button [disabled]="</a:t>
            </a:r>
            <a:r>
              <a:rPr lang="en-US" sz="1650" dirty="0" err="1"/>
              <a:t>isdisabled</a:t>
            </a:r>
            <a:r>
              <a:rPr lang="en-US" sz="1650" dirty="0"/>
              <a:t>"&gt;Update&lt;/button&gt;</a:t>
            </a:r>
          </a:p>
          <a:p>
            <a:endParaRPr lang="en-US" sz="1650" dirty="0"/>
          </a:p>
          <a:p>
            <a:r>
              <a:rPr lang="en-US" sz="1650" dirty="0"/>
              <a:t>&lt;!-- &lt;button </a:t>
            </a:r>
            <a:r>
              <a:rPr lang="en-US" sz="1650" dirty="0" smtClean="0"/>
              <a:t>[</a:t>
            </a:r>
            <a:r>
              <a:rPr lang="en-US" sz="1650" dirty="0" err="1" smtClean="0"/>
              <a:t>style.color</a:t>
            </a:r>
            <a:r>
              <a:rPr lang="en-US" sz="1650" dirty="0"/>
              <a:t>]="</a:t>
            </a:r>
            <a:r>
              <a:rPr lang="en-US" sz="1650" dirty="0" err="1"/>
              <a:t>isdisabled</a:t>
            </a:r>
            <a:r>
              <a:rPr lang="en-US" sz="1650" dirty="0"/>
              <a:t>"&gt;</a:t>
            </a:r>
            <a:r>
              <a:rPr lang="en-US" sz="1650" dirty="0" smtClean="0"/>
              <a:t>Update &lt;/</a:t>
            </a:r>
            <a:r>
              <a:rPr lang="en-US" sz="1650" dirty="0"/>
              <a:t>button&gt; --&gt;</a:t>
            </a:r>
            <a:endParaRPr lang="en-IN" sz="1650" dirty="0"/>
          </a:p>
        </p:txBody>
      </p:sp>
    </p:spTree>
    <p:extLst>
      <p:ext uri="{BB962C8B-B14F-4D97-AF65-F5344CB8AC3E}">
        <p14:creationId xmlns:p14="http://schemas.microsoft.com/office/powerpoint/2010/main" val="113030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6BC4F-C368-970E-970E-38372F9C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999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Event Binding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7D10F-857F-D794-2EBB-3C5BB059C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73844"/>
            <a:ext cx="7886700" cy="412586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Event binding lets you listen for and respond to user actions such as keystrokes, mouse movements, clicks, and touches.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/>
              <a:t>For example, </a:t>
            </a:r>
          </a:p>
          <a:p>
            <a:pPr marL="0" indent="0">
              <a:buNone/>
            </a:pPr>
            <a:r>
              <a:rPr lang="en-US" sz="2400" dirty="0"/>
              <a:t>&lt;button (click)="</a:t>
            </a:r>
            <a:r>
              <a:rPr lang="en-US" sz="2400" dirty="0" err="1"/>
              <a:t>onSave</a:t>
            </a:r>
            <a:r>
              <a:rPr lang="en-US" sz="2400" dirty="0"/>
              <a:t>()"&gt;Save&lt;/button&gt;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36CE3E-3F95-2BB0-60DF-132B9F8E2411}"/>
              </a:ext>
            </a:extLst>
          </p:cNvPr>
          <p:cNvSpPr/>
          <p:nvPr/>
        </p:nvSpPr>
        <p:spPr>
          <a:xfrm>
            <a:off x="250724" y="2488791"/>
            <a:ext cx="4206976" cy="26547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TS</a:t>
            </a:r>
          </a:p>
          <a:p>
            <a:r>
              <a:rPr lang="en-US" sz="1800" dirty="0">
                <a:solidFill>
                  <a:schemeClr val="tx1"/>
                </a:solidFill>
              </a:rPr>
              <a:t>export class </a:t>
            </a:r>
            <a:r>
              <a:rPr lang="en-US" sz="1800" dirty="0" err="1">
                <a:solidFill>
                  <a:schemeClr val="tx1"/>
                </a:solidFill>
              </a:rPr>
              <a:t>AppComponent</a:t>
            </a:r>
            <a:r>
              <a:rPr lang="en-US" sz="1800" dirty="0">
                <a:solidFill>
                  <a:schemeClr val="tx1"/>
                </a:solidFill>
              </a:rPr>
              <a:t> {</a:t>
            </a:r>
          </a:p>
          <a:p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        title  </a:t>
            </a:r>
            <a:r>
              <a:rPr lang="en-US" sz="1800" dirty="0">
                <a:solidFill>
                  <a:schemeClr val="tx1"/>
                </a:solidFill>
              </a:rPr>
              <a:t>= ‘</a:t>
            </a:r>
            <a:r>
              <a:rPr lang="en-US" sz="1800" dirty="0" err="1">
                <a:solidFill>
                  <a:schemeClr val="tx1"/>
                </a:solidFill>
              </a:rPr>
              <a:t>DemoProject</a:t>
            </a:r>
            <a:r>
              <a:rPr lang="en-US" sz="1800" dirty="0">
                <a:solidFill>
                  <a:schemeClr val="tx1"/>
                </a:solidFill>
              </a:rPr>
              <a:t>’;</a:t>
            </a:r>
          </a:p>
          <a:p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        value</a:t>
            </a:r>
            <a:r>
              <a:rPr lang="en-US" sz="1800" dirty="0">
                <a:solidFill>
                  <a:schemeClr val="tx1"/>
                </a:solidFill>
              </a:rPr>
              <a:t>=“ ”;</a:t>
            </a:r>
          </a:p>
          <a:p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        </a:t>
            </a:r>
            <a:r>
              <a:rPr lang="en-US" sz="1800" dirty="0" err="1" smtClean="0">
                <a:solidFill>
                  <a:schemeClr val="tx1"/>
                </a:solidFill>
              </a:rPr>
              <a:t>onSave</a:t>
            </a:r>
            <a:r>
              <a:rPr lang="en-US" sz="1800" dirty="0">
                <a:solidFill>
                  <a:schemeClr val="tx1"/>
                </a:solidFill>
              </a:rPr>
              <a:t>( ){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           </a:t>
            </a:r>
            <a:r>
              <a:rPr lang="en-US" sz="1800" dirty="0" err="1" smtClean="0">
                <a:solidFill>
                  <a:schemeClr val="tx1"/>
                </a:solidFill>
              </a:rPr>
              <a:t>window.alert</a:t>
            </a:r>
            <a:r>
              <a:rPr lang="en-US" sz="1800" dirty="0">
                <a:solidFill>
                  <a:schemeClr val="tx1"/>
                </a:solidFill>
              </a:rPr>
              <a:t>(“Button Clicked!”);</a:t>
            </a:r>
          </a:p>
          <a:p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         </a:t>
            </a:r>
            <a:r>
              <a:rPr lang="en-US" sz="1800" dirty="0" err="1" smtClean="0">
                <a:solidFill>
                  <a:schemeClr val="tx1"/>
                </a:solidFill>
              </a:rPr>
              <a:t>this.value</a:t>
            </a:r>
            <a:r>
              <a:rPr lang="en-US" sz="1800" dirty="0">
                <a:solidFill>
                  <a:schemeClr val="tx1"/>
                </a:solidFill>
              </a:rPr>
              <a:t>=“Button Clicked!”;</a:t>
            </a:r>
          </a:p>
          <a:p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       }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}</a:t>
            </a:r>
          </a:p>
          <a:p>
            <a:pPr algn="ctr"/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E881F3-2F28-86A4-F0E6-04F1E6D4111C}"/>
              </a:ext>
            </a:extLst>
          </p:cNvPr>
          <p:cNvSpPr/>
          <p:nvPr/>
        </p:nvSpPr>
        <p:spPr>
          <a:xfrm>
            <a:off x="4566469" y="2776382"/>
            <a:ext cx="4326808" cy="19025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HTML</a:t>
            </a:r>
          </a:p>
          <a:p>
            <a:r>
              <a:rPr lang="en-US" sz="1800" dirty="0">
                <a:solidFill>
                  <a:schemeClr val="tx1"/>
                </a:solidFill>
              </a:rPr>
              <a:t>&lt;button (click)="</a:t>
            </a:r>
            <a:r>
              <a:rPr lang="en-US" sz="1800" dirty="0" err="1">
                <a:solidFill>
                  <a:schemeClr val="tx1"/>
                </a:solidFill>
              </a:rPr>
              <a:t>onSave</a:t>
            </a:r>
            <a:r>
              <a:rPr lang="en-US" sz="1800" dirty="0">
                <a:solidFill>
                  <a:schemeClr val="tx1"/>
                </a:solidFill>
              </a:rPr>
              <a:t>()"&gt;</a:t>
            </a:r>
            <a:r>
              <a:rPr lang="en-US" sz="1800" dirty="0" smtClean="0">
                <a:solidFill>
                  <a:schemeClr val="tx1"/>
                </a:solidFill>
              </a:rPr>
              <a:t>Save &lt;/</a:t>
            </a:r>
            <a:r>
              <a:rPr lang="en-US" sz="1800" dirty="0">
                <a:solidFill>
                  <a:schemeClr val="tx1"/>
                </a:solidFill>
              </a:rPr>
              <a:t>button&gt;</a:t>
            </a:r>
          </a:p>
          <a:p>
            <a:r>
              <a:rPr lang="en-IN" sz="1800" dirty="0">
                <a:solidFill>
                  <a:schemeClr val="tx1"/>
                </a:solidFill>
              </a:rPr>
              <a:t>&lt;</a:t>
            </a:r>
            <a:r>
              <a:rPr lang="en-IN" sz="1800" dirty="0" err="1">
                <a:solidFill>
                  <a:schemeClr val="tx1"/>
                </a:solidFill>
              </a:rPr>
              <a:t>br</a:t>
            </a:r>
            <a:r>
              <a:rPr lang="en-IN" sz="1800" dirty="0">
                <a:solidFill>
                  <a:schemeClr val="tx1"/>
                </a:solidFill>
              </a:rPr>
              <a:t>&gt;</a:t>
            </a:r>
          </a:p>
          <a:p>
            <a:r>
              <a:rPr lang="en-IN" sz="1800" dirty="0">
                <a:solidFill>
                  <a:schemeClr val="tx1"/>
                </a:solidFill>
              </a:rPr>
              <a:t>&lt;span&gt;{{value}}&lt;/span&gt;</a:t>
            </a:r>
          </a:p>
        </p:txBody>
      </p:sp>
    </p:spTree>
    <p:extLst>
      <p:ext uri="{BB962C8B-B14F-4D97-AF65-F5344CB8AC3E}">
        <p14:creationId xmlns:p14="http://schemas.microsoft.com/office/powerpoint/2010/main" val="118760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6BC4F-C368-970E-970E-38372F9C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999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Two-way Binding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7D10F-857F-D794-2EBB-3C5BB059C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73844"/>
            <a:ext cx="8319934" cy="412586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2400" dirty="0"/>
              <a:t>Two-way binding gives components in your application a way to share data. Use two-way binding to listen for events and update values simultaneously between parent and child components.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marL="0" indent="0" algn="just">
              <a:buNone/>
            </a:pPr>
            <a:r>
              <a:rPr lang="en-US" sz="2400" b="1" dirty="0"/>
              <a:t>Requires:</a:t>
            </a:r>
          </a:p>
          <a:p>
            <a:pPr algn="just"/>
            <a:r>
              <a:rPr lang="en-US" sz="2400" dirty="0"/>
              <a:t>import {</a:t>
            </a:r>
            <a:r>
              <a:rPr lang="en-US" sz="2400" dirty="0" err="1"/>
              <a:t>FormsModule</a:t>
            </a:r>
            <a:r>
              <a:rPr lang="en-US" sz="2400" dirty="0"/>
              <a:t>}	from ‘@angular/forms’;</a:t>
            </a:r>
          </a:p>
          <a:p>
            <a:pPr algn="just"/>
            <a:r>
              <a:rPr lang="en-US" sz="2400" dirty="0"/>
              <a:t>imports:[</a:t>
            </a:r>
            <a:r>
              <a:rPr lang="en-US" sz="2400" dirty="0" err="1"/>
              <a:t>BrowserModule</a:t>
            </a:r>
            <a:r>
              <a:rPr lang="en-US" sz="2400" dirty="0"/>
              <a:t>, </a:t>
            </a:r>
            <a:r>
              <a:rPr lang="en-US" sz="2400" dirty="0" err="1"/>
              <a:t>FormsModule</a:t>
            </a:r>
            <a:r>
              <a:rPr lang="en-US" sz="2400" dirty="0"/>
              <a:t>]</a:t>
            </a:r>
          </a:p>
          <a:p>
            <a:pPr algn="just"/>
            <a:r>
              <a:rPr lang="en-US" sz="2400" dirty="0"/>
              <a:t>&lt;input type=”text” [(</a:t>
            </a:r>
            <a:r>
              <a:rPr lang="en-US" sz="2400" dirty="0" err="1"/>
              <a:t>ngModel</a:t>
            </a:r>
            <a:r>
              <a:rPr lang="en-US" sz="2400" dirty="0"/>
              <a:t>)]=”</a:t>
            </a:r>
            <a:r>
              <a:rPr lang="en-US" sz="2400" dirty="0" err="1"/>
              <a:t>appName</a:t>
            </a:r>
            <a:r>
              <a:rPr lang="en-US" sz="2400" dirty="0"/>
              <a:t>”/&gt;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87D63B-4A7A-A46E-B89B-BB356E10E9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8650" y="1809296"/>
          <a:ext cx="7886700" cy="1394460"/>
        </p:xfrm>
        <a:graphic>
          <a:graphicData uri="http://schemas.openxmlformats.org/drawingml/2006/table">
            <a:tbl>
              <a:tblPr/>
              <a:tblGrid>
                <a:gridCol w="2225163">
                  <a:extLst>
                    <a:ext uri="{9D8B030D-6E8A-4147-A177-3AD203B41FA5}">
                      <a16:colId xmlns:a16="http://schemas.microsoft.com/office/drawing/2014/main" val="4157996363"/>
                    </a:ext>
                  </a:extLst>
                </a:gridCol>
                <a:gridCol w="5661537">
                  <a:extLst>
                    <a:ext uri="{9D8B030D-6E8A-4147-A177-3AD203B41FA5}">
                      <a16:colId xmlns:a16="http://schemas.microsoft.com/office/drawing/2014/main" val="277850741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l"/>
                      <a:r>
                        <a:rPr lang="en-IN" sz="1800" b="0" cap="all" dirty="0">
                          <a:solidFill>
                            <a:srgbClr val="444444"/>
                          </a:solidFill>
                          <a:effectLst/>
                        </a:rPr>
                        <a:t>BINDINGS</a:t>
                      </a:r>
                    </a:p>
                  </a:txBody>
                  <a:tcPr marL="171450" marR="1714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cap="all">
                          <a:solidFill>
                            <a:srgbClr val="444444"/>
                          </a:solidFill>
                          <a:effectLst/>
                        </a:rPr>
                        <a:t>DETAILS</a:t>
                      </a:r>
                    </a:p>
                  </a:txBody>
                  <a:tcPr marL="171450" marR="1714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511591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0" u="none" strike="noStrike" dirty="0">
                          <a:solidFill>
                            <a:srgbClr val="1976D2"/>
                          </a:solidFill>
                          <a:effectLst/>
                          <a:latin typeface="inherit"/>
                          <a:hlinkClick r:id="rId2"/>
                        </a:rPr>
                        <a:t>Property binding</a:t>
                      </a:r>
                      <a:endParaRPr lang="en-IN" sz="1800" b="0" dirty="0">
                        <a:effectLst/>
                      </a:endParaRPr>
                    </a:p>
                  </a:txBody>
                  <a:tcPr marL="114300" marR="114300" marT="114300" marB="1143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</a:rPr>
                        <a:t>Sets a specific element property.</a:t>
                      </a:r>
                    </a:p>
                  </a:txBody>
                  <a:tcPr marL="114300" marR="114300" marT="114300" marB="1143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84369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0" u="none" strike="noStrike">
                          <a:solidFill>
                            <a:srgbClr val="1976D2"/>
                          </a:solidFill>
                          <a:effectLst/>
                          <a:latin typeface="inherit"/>
                          <a:hlinkClick r:id="rId3"/>
                        </a:rPr>
                        <a:t>Event binding</a:t>
                      </a:r>
                      <a:endParaRPr lang="en-IN" sz="1800" b="0">
                        <a:effectLst/>
                      </a:endParaRPr>
                    </a:p>
                  </a:txBody>
                  <a:tcPr marL="114300" marR="114300" marT="114300" marB="1143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0" dirty="0">
                          <a:effectLst/>
                        </a:rPr>
                        <a:t>Listens for an element change event.</a:t>
                      </a:r>
                    </a:p>
                  </a:txBody>
                  <a:tcPr marL="114300" marR="114300" marT="114300" marB="1143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726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93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6BC4F-C368-970E-970E-38372F9C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97"/>
            <a:ext cx="7886700" cy="55306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Example - 1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7D10F-857F-D794-2EBB-3C5BB059C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696862"/>
            <a:ext cx="7886700" cy="4302842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Design a web page to utilize property binding and event binding concepts using button and textbox controls.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62" y="1543050"/>
            <a:ext cx="25050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3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3688</TotalTime>
  <Words>1510</Words>
  <Application>Microsoft Office PowerPoint</Application>
  <PresentationFormat>On-screen Show (16:9)</PresentationFormat>
  <Paragraphs>277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Proxima Nova</vt:lpstr>
      <vt:lpstr>Consolas</vt:lpstr>
      <vt:lpstr>Arial</vt:lpstr>
      <vt:lpstr>inherit</vt:lpstr>
      <vt:lpstr>Simple Light</vt:lpstr>
      <vt:lpstr>PowerPoint Presentation</vt:lpstr>
      <vt:lpstr>Introduction</vt:lpstr>
      <vt:lpstr>Introduction</vt:lpstr>
      <vt:lpstr>Databinding and Interpolation</vt:lpstr>
      <vt:lpstr>String Interpolation</vt:lpstr>
      <vt:lpstr>Property Binding</vt:lpstr>
      <vt:lpstr>Event Binding</vt:lpstr>
      <vt:lpstr>Two-way Binding</vt:lpstr>
      <vt:lpstr>Example - 1</vt:lpstr>
      <vt:lpstr>Example - 1</vt:lpstr>
      <vt:lpstr>Example - 2</vt:lpstr>
      <vt:lpstr>Example - 2</vt:lpstr>
      <vt:lpstr>Pipe</vt:lpstr>
      <vt:lpstr>Pipe (Example)</vt:lpstr>
      <vt:lpstr>Components and Routing </vt:lpstr>
      <vt:lpstr>Components and Routing </vt:lpstr>
      <vt:lpstr>Components and Routing </vt:lpstr>
      <vt:lpstr>Components and Routing </vt:lpstr>
      <vt:lpstr>Components and Routing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SAMIR SAMIR</cp:lastModifiedBy>
  <cp:revision>133</cp:revision>
  <dcterms:modified xsi:type="dcterms:W3CDTF">2024-04-06T11:23:11Z</dcterms:modified>
</cp:coreProperties>
</file>